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6" r:id="rId2"/>
    <p:sldId id="257" r:id="rId3"/>
    <p:sldId id="259" r:id="rId4"/>
    <p:sldId id="260" r:id="rId5"/>
    <p:sldId id="261" r:id="rId6"/>
    <p:sldId id="305" r:id="rId7"/>
    <p:sldId id="306" r:id="rId8"/>
    <p:sldId id="307" r:id="rId9"/>
    <p:sldId id="270" r:id="rId10"/>
    <p:sldId id="319" r:id="rId11"/>
    <p:sldId id="308" r:id="rId12"/>
    <p:sldId id="266" r:id="rId13"/>
    <p:sldId id="267" r:id="rId14"/>
    <p:sldId id="271" r:id="rId15"/>
    <p:sldId id="272" r:id="rId16"/>
    <p:sldId id="273" r:id="rId17"/>
    <p:sldId id="275" r:id="rId18"/>
    <p:sldId id="299" r:id="rId19"/>
    <p:sldId id="276" r:id="rId20"/>
    <p:sldId id="279" r:id="rId21"/>
    <p:sldId id="298" r:id="rId22"/>
    <p:sldId id="280" r:id="rId23"/>
    <p:sldId id="281" r:id="rId24"/>
    <p:sldId id="282" r:id="rId25"/>
    <p:sldId id="283" r:id="rId26"/>
    <p:sldId id="285" r:id="rId27"/>
    <p:sldId id="286" r:id="rId28"/>
    <p:sldId id="320" r:id="rId29"/>
    <p:sldId id="288" r:id="rId30"/>
    <p:sldId id="304" r:id="rId31"/>
    <p:sldId id="309" r:id="rId32"/>
    <p:sldId id="294" r:id="rId33"/>
    <p:sldId id="289" r:id="rId34"/>
    <p:sldId id="290" r:id="rId35"/>
    <p:sldId id="292"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Harris" initials="CH" lastIdx="4" clrIdx="0">
    <p:extLst>
      <p:ext uri="{19B8F6BF-5375-455C-9EA6-DF929625EA0E}">
        <p15:presenceInfo xmlns:p15="http://schemas.microsoft.com/office/powerpoint/2012/main" userId="880bec39df4bbac3" providerId="Windows Live"/>
      </p:ext>
    </p:extLst>
  </p:cmAuthor>
  <p:cmAuthor id="2" name="Erin Kremer" initials="EK" lastIdx="6" clrIdx="1">
    <p:extLst>
      <p:ext uri="{19B8F6BF-5375-455C-9EA6-DF929625EA0E}">
        <p15:presenceInfo xmlns:p15="http://schemas.microsoft.com/office/powerpoint/2012/main" userId="Erin Kre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3135" autoAdjust="0"/>
  </p:normalViewPr>
  <p:slideViewPr>
    <p:cSldViewPr snapToGrid="0">
      <p:cViewPr varScale="1">
        <p:scale>
          <a:sx n="80" d="100"/>
          <a:sy n="80" d="100"/>
        </p:scale>
        <p:origin x="782" y="53"/>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lson, Stephanie (IDOA)" userId="b4a6553e-4c9a-4b4b-bfa5-f0bcf10db8e8" providerId="ADAL" clId="{6A4C7CEC-68EB-426F-B378-708C8B7489EC}"/>
    <pc:docChg chg="undo custSel addSld delSld modSld sldOrd">
      <pc:chgData name="Nelson, Stephanie (IDOA)" userId="b4a6553e-4c9a-4b4b-bfa5-f0bcf10db8e8" providerId="ADAL" clId="{6A4C7CEC-68EB-426F-B378-708C8B7489EC}" dt="2022-02-18T20:27:19.392" v="12286" actId="20577"/>
      <pc:docMkLst>
        <pc:docMk/>
      </pc:docMkLst>
      <pc:sldChg chg="modSp mod">
        <pc:chgData name="Nelson, Stephanie (IDOA)" userId="b4a6553e-4c9a-4b4b-bfa5-f0bcf10db8e8" providerId="ADAL" clId="{6A4C7CEC-68EB-426F-B378-708C8B7489EC}" dt="2022-02-18T17:22:14.716" v="2295" actId="2711"/>
        <pc:sldMkLst>
          <pc:docMk/>
          <pc:sldMk cId="1549426886" sldId="256"/>
        </pc:sldMkLst>
        <pc:spChg chg="mod">
          <ac:chgData name="Nelson, Stephanie (IDOA)" userId="b4a6553e-4c9a-4b4b-bfa5-f0bcf10db8e8" providerId="ADAL" clId="{6A4C7CEC-68EB-426F-B378-708C8B7489EC}" dt="2022-02-18T17:22:14.716" v="2295" actId="2711"/>
          <ac:spMkLst>
            <pc:docMk/>
            <pc:sldMk cId="1549426886" sldId="256"/>
            <ac:spMk id="5" creationId="{00000000-0000-0000-0000-000000000000}"/>
          </ac:spMkLst>
        </pc:spChg>
      </pc:sldChg>
      <pc:sldChg chg="modSp mod modNotesTx">
        <pc:chgData name="Nelson, Stephanie (IDOA)" userId="b4a6553e-4c9a-4b4b-bfa5-f0bcf10db8e8" providerId="ADAL" clId="{6A4C7CEC-68EB-426F-B378-708C8B7489EC}" dt="2022-02-18T20:19:51.254" v="11675" actId="20577"/>
        <pc:sldMkLst>
          <pc:docMk/>
          <pc:sldMk cId="3596126228" sldId="257"/>
        </pc:sldMkLst>
        <pc:spChg chg="mod">
          <ac:chgData name="Nelson, Stephanie (IDOA)" userId="b4a6553e-4c9a-4b4b-bfa5-f0bcf10db8e8" providerId="ADAL" clId="{6A4C7CEC-68EB-426F-B378-708C8B7489EC}" dt="2022-02-18T17:22:29.910" v="2296" actId="2711"/>
          <ac:spMkLst>
            <pc:docMk/>
            <pc:sldMk cId="3596126228" sldId="257"/>
            <ac:spMk id="5" creationId="{00000000-0000-0000-0000-000000000000}"/>
          </ac:spMkLst>
        </pc:spChg>
        <pc:spChg chg="mod">
          <ac:chgData name="Nelson, Stephanie (IDOA)" userId="b4a6553e-4c9a-4b4b-bfa5-f0bcf10db8e8" providerId="ADAL" clId="{6A4C7CEC-68EB-426F-B378-708C8B7489EC}" dt="2022-02-18T20:15:28.560" v="11359" actId="20577"/>
          <ac:spMkLst>
            <pc:docMk/>
            <pc:sldMk cId="3596126228" sldId="257"/>
            <ac:spMk id="6" creationId="{00000000-0000-0000-0000-000000000000}"/>
          </ac:spMkLst>
        </pc:spChg>
        <pc:spChg chg="mod">
          <ac:chgData name="Nelson, Stephanie (IDOA)" userId="b4a6553e-4c9a-4b4b-bfa5-f0bcf10db8e8" providerId="ADAL" clId="{6A4C7CEC-68EB-426F-B378-708C8B7489EC}" dt="2022-02-18T17:22:41.968" v="2298" actId="2711"/>
          <ac:spMkLst>
            <pc:docMk/>
            <pc:sldMk cId="3596126228" sldId="257"/>
            <ac:spMk id="9" creationId="{00000000-0000-0000-0000-000000000000}"/>
          </ac:spMkLst>
        </pc:spChg>
      </pc:sldChg>
      <pc:sldChg chg="modSp add mod modNotesTx">
        <pc:chgData name="Nelson, Stephanie (IDOA)" userId="b4a6553e-4c9a-4b4b-bfa5-f0bcf10db8e8" providerId="ADAL" clId="{6A4C7CEC-68EB-426F-B378-708C8B7489EC}" dt="2022-02-18T20:22:31.175" v="11911" actId="20577"/>
        <pc:sldMkLst>
          <pc:docMk/>
          <pc:sldMk cId="1641067088" sldId="259"/>
        </pc:sldMkLst>
        <pc:spChg chg="mod">
          <ac:chgData name="Nelson, Stephanie (IDOA)" userId="b4a6553e-4c9a-4b4b-bfa5-f0bcf10db8e8" providerId="ADAL" clId="{6A4C7CEC-68EB-426F-B378-708C8B7489EC}" dt="2022-02-18T17:23:04.294" v="2300" actId="2711"/>
          <ac:spMkLst>
            <pc:docMk/>
            <pc:sldMk cId="1641067088" sldId="259"/>
            <ac:spMk id="4" creationId="{00000000-0000-0000-0000-000000000000}"/>
          </ac:spMkLst>
        </pc:spChg>
        <pc:spChg chg="mod">
          <ac:chgData name="Nelson, Stephanie (IDOA)" userId="b4a6553e-4c9a-4b4b-bfa5-f0bcf10db8e8" providerId="ADAL" clId="{6A4C7CEC-68EB-426F-B378-708C8B7489EC}" dt="2022-02-18T17:52:26.104" v="2596" actId="20577"/>
          <ac:spMkLst>
            <pc:docMk/>
            <pc:sldMk cId="1641067088" sldId="259"/>
            <ac:spMk id="6" creationId="{00000000-0000-0000-0000-000000000000}"/>
          </ac:spMkLst>
        </pc:spChg>
      </pc:sldChg>
      <pc:sldChg chg="modSp mod">
        <pc:chgData name="Nelson, Stephanie (IDOA)" userId="b4a6553e-4c9a-4b4b-bfa5-f0bcf10db8e8" providerId="ADAL" clId="{6A4C7CEC-68EB-426F-B378-708C8B7489EC}" dt="2022-02-18T20:22:46.018" v="11913" actId="12"/>
        <pc:sldMkLst>
          <pc:docMk/>
          <pc:sldMk cId="4237097398" sldId="260"/>
        </pc:sldMkLst>
        <pc:spChg chg="mod">
          <ac:chgData name="Nelson, Stephanie (IDOA)" userId="b4a6553e-4c9a-4b4b-bfa5-f0bcf10db8e8" providerId="ADAL" clId="{6A4C7CEC-68EB-426F-B378-708C8B7489EC}" dt="2022-02-18T17:23:14.134" v="2301" actId="2711"/>
          <ac:spMkLst>
            <pc:docMk/>
            <pc:sldMk cId="4237097398" sldId="260"/>
            <ac:spMk id="4" creationId="{00000000-0000-0000-0000-000000000000}"/>
          </ac:spMkLst>
        </pc:spChg>
        <pc:spChg chg="mod">
          <ac:chgData name="Nelson, Stephanie (IDOA)" userId="b4a6553e-4c9a-4b4b-bfa5-f0bcf10db8e8" providerId="ADAL" clId="{6A4C7CEC-68EB-426F-B378-708C8B7489EC}" dt="2022-02-18T20:22:46.018" v="11913" actId="12"/>
          <ac:spMkLst>
            <pc:docMk/>
            <pc:sldMk cId="4237097398" sldId="260"/>
            <ac:spMk id="6" creationId="{00000000-0000-0000-0000-000000000000}"/>
          </ac:spMkLst>
        </pc:spChg>
      </pc:sldChg>
      <pc:sldChg chg="modSp mod">
        <pc:chgData name="Nelson, Stephanie (IDOA)" userId="b4a6553e-4c9a-4b4b-bfa5-f0bcf10db8e8" providerId="ADAL" clId="{6A4C7CEC-68EB-426F-B378-708C8B7489EC}" dt="2022-02-18T18:00:13.601" v="3620" actId="20577"/>
        <pc:sldMkLst>
          <pc:docMk/>
          <pc:sldMk cId="593248629" sldId="261"/>
        </pc:sldMkLst>
        <pc:spChg chg="mod">
          <ac:chgData name="Nelson, Stephanie (IDOA)" userId="b4a6553e-4c9a-4b4b-bfa5-f0bcf10db8e8" providerId="ADAL" clId="{6A4C7CEC-68EB-426F-B378-708C8B7489EC}" dt="2022-02-18T17:59:43.182" v="3617" actId="2711"/>
          <ac:spMkLst>
            <pc:docMk/>
            <pc:sldMk cId="593248629" sldId="261"/>
            <ac:spMk id="4" creationId="{00000000-0000-0000-0000-000000000000}"/>
          </ac:spMkLst>
        </pc:spChg>
        <pc:spChg chg="mod">
          <ac:chgData name="Nelson, Stephanie (IDOA)" userId="b4a6553e-4c9a-4b4b-bfa5-f0bcf10db8e8" providerId="ADAL" clId="{6A4C7CEC-68EB-426F-B378-708C8B7489EC}" dt="2022-02-18T18:00:13.601" v="3620" actId="20577"/>
          <ac:spMkLst>
            <pc:docMk/>
            <pc:sldMk cId="593248629" sldId="261"/>
            <ac:spMk id="6" creationId="{00000000-0000-0000-0000-000000000000}"/>
          </ac:spMkLst>
        </pc:spChg>
      </pc:sldChg>
      <pc:sldChg chg="del modNotesTx">
        <pc:chgData name="Nelson, Stephanie (IDOA)" userId="b4a6553e-4c9a-4b4b-bfa5-f0bcf10db8e8" providerId="ADAL" clId="{6A4C7CEC-68EB-426F-B378-708C8B7489EC}" dt="2022-02-18T16:42:46.892" v="1498" actId="2696"/>
        <pc:sldMkLst>
          <pc:docMk/>
          <pc:sldMk cId="1881250339" sldId="262"/>
        </pc:sldMkLst>
      </pc:sldChg>
      <pc:sldChg chg="modSp mod ord">
        <pc:chgData name="Nelson, Stephanie (IDOA)" userId="b4a6553e-4c9a-4b4b-bfa5-f0bcf10db8e8" providerId="ADAL" clId="{6A4C7CEC-68EB-426F-B378-708C8B7489EC}" dt="2022-02-18T18:22:49.716" v="4364" actId="2711"/>
        <pc:sldMkLst>
          <pc:docMk/>
          <pc:sldMk cId="721428538" sldId="264"/>
        </pc:sldMkLst>
        <pc:spChg chg="mod">
          <ac:chgData name="Nelson, Stephanie (IDOA)" userId="b4a6553e-4c9a-4b4b-bfa5-f0bcf10db8e8" providerId="ADAL" clId="{6A4C7CEC-68EB-426F-B378-708C8B7489EC}" dt="2022-02-18T18:22:49.716" v="4364" actId="2711"/>
          <ac:spMkLst>
            <pc:docMk/>
            <pc:sldMk cId="721428538" sldId="264"/>
            <ac:spMk id="4" creationId="{00000000-0000-0000-0000-000000000000}"/>
          </ac:spMkLst>
        </pc:spChg>
        <pc:spChg chg="mod">
          <ac:chgData name="Nelson, Stephanie (IDOA)" userId="b4a6553e-4c9a-4b4b-bfa5-f0bcf10db8e8" providerId="ADAL" clId="{6A4C7CEC-68EB-426F-B378-708C8B7489EC}" dt="2022-02-18T18:22:45.740" v="4363" actId="2711"/>
          <ac:spMkLst>
            <pc:docMk/>
            <pc:sldMk cId="721428538" sldId="264"/>
            <ac:spMk id="6" creationId="{00000000-0000-0000-0000-000000000000}"/>
          </ac:spMkLst>
        </pc:spChg>
      </pc:sldChg>
      <pc:sldChg chg="add del modNotesTx">
        <pc:chgData name="Nelson, Stephanie (IDOA)" userId="b4a6553e-4c9a-4b4b-bfa5-f0bcf10db8e8" providerId="ADAL" clId="{6A4C7CEC-68EB-426F-B378-708C8B7489EC}" dt="2022-02-18T16:53:47.376" v="1510" actId="2696"/>
        <pc:sldMkLst>
          <pc:docMk/>
          <pc:sldMk cId="4279460628" sldId="265"/>
        </pc:sldMkLst>
      </pc:sldChg>
      <pc:sldChg chg="modSp mod modNotesTx">
        <pc:chgData name="Nelson, Stephanie (IDOA)" userId="b4a6553e-4c9a-4b4b-bfa5-f0bcf10db8e8" providerId="ADAL" clId="{6A4C7CEC-68EB-426F-B378-708C8B7489EC}" dt="2022-02-18T19:25:10.812" v="7499" actId="20577"/>
        <pc:sldMkLst>
          <pc:docMk/>
          <pc:sldMk cId="1644121435" sldId="266"/>
        </pc:sldMkLst>
        <pc:spChg chg="mod">
          <ac:chgData name="Nelson, Stephanie (IDOA)" userId="b4a6553e-4c9a-4b4b-bfa5-f0bcf10db8e8" providerId="ADAL" clId="{6A4C7CEC-68EB-426F-B378-708C8B7489EC}" dt="2022-02-18T18:31:15.790" v="4697" actId="2711"/>
          <ac:spMkLst>
            <pc:docMk/>
            <pc:sldMk cId="1644121435" sldId="266"/>
            <ac:spMk id="4" creationId="{00000000-0000-0000-0000-000000000000}"/>
          </ac:spMkLst>
        </pc:spChg>
        <pc:spChg chg="mod">
          <ac:chgData name="Nelson, Stephanie (IDOA)" userId="b4a6553e-4c9a-4b4b-bfa5-f0bcf10db8e8" providerId="ADAL" clId="{6A4C7CEC-68EB-426F-B378-708C8B7489EC}" dt="2022-02-18T18:35:02.502" v="4725" actId="115"/>
          <ac:spMkLst>
            <pc:docMk/>
            <pc:sldMk cId="1644121435" sldId="266"/>
            <ac:spMk id="6" creationId="{00000000-0000-0000-0000-000000000000}"/>
          </ac:spMkLst>
        </pc:spChg>
      </pc:sldChg>
      <pc:sldChg chg="modSp mod modNotesTx">
        <pc:chgData name="Nelson, Stephanie (IDOA)" userId="b4a6553e-4c9a-4b4b-bfa5-f0bcf10db8e8" providerId="ADAL" clId="{6A4C7CEC-68EB-426F-B378-708C8B7489EC}" dt="2022-02-18T19:32:28.862" v="8088" actId="20577"/>
        <pc:sldMkLst>
          <pc:docMk/>
          <pc:sldMk cId="483112830" sldId="267"/>
        </pc:sldMkLst>
        <pc:spChg chg="mod">
          <ac:chgData name="Nelson, Stephanie (IDOA)" userId="b4a6553e-4c9a-4b4b-bfa5-f0bcf10db8e8" providerId="ADAL" clId="{6A4C7CEC-68EB-426F-B378-708C8B7489EC}" dt="2022-02-18T18:37:35.697" v="4839" actId="2711"/>
          <ac:spMkLst>
            <pc:docMk/>
            <pc:sldMk cId="483112830" sldId="267"/>
            <ac:spMk id="4" creationId="{00000000-0000-0000-0000-000000000000}"/>
          </ac:spMkLst>
        </pc:spChg>
        <pc:spChg chg="mod">
          <ac:chgData name="Nelson, Stephanie (IDOA)" userId="b4a6553e-4c9a-4b4b-bfa5-f0bcf10db8e8" providerId="ADAL" clId="{6A4C7CEC-68EB-426F-B378-708C8B7489EC}" dt="2022-02-18T18:40:57.049" v="4915" actId="20577"/>
          <ac:spMkLst>
            <pc:docMk/>
            <pc:sldMk cId="483112830" sldId="267"/>
            <ac:spMk id="6" creationId="{00000000-0000-0000-0000-000000000000}"/>
          </ac:spMkLst>
        </pc:spChg>
      </pc:sldChg>
      <pc:sldChg chg="modSp del mod modNotesTx">
        <pc:chgData name="Nelson, Stephanie (IDOA)" userId="b4a6553e-4c9a-4b4b-bfa5-f0bcf10db8e8" providerId="ADAL" clId="{6A4C7CEC-68EB-426F-B378-708C8B7489EC}" dt="2022-02-18T17:29:12.190" v="2456" actId="2696"/>
        <pc:sldMkLst>
          <pc:docMk/>
          <pc:sldMk cId="4090277300" sldId="268"/>
        </pc:sldMkLst>
        <pc:spChg chg="mod">
          <ac:chgData name="Nelson, Stephanie (IDOA)" userId="b4a6553e-4c9a-4b4b-bfa5-f0bcf10db8e8" providerId="ADAL" clId="{6A4C7CEC-68EB-426F-B378-708C8B7489EC}" dt="2022-02-18T17:01:05.930" v="1748" actId="20577"/>
          <ac:spMkLst>
            <pc:docMk/>
            <pc:sldMk cId="4090277300" sldId="268"/>
            <ac:spMk id="6" creationId="{00000000-0000-0000-0000-000000000000}"/>
          </ac:spMkLst>
        </pc:spChg>
      </pc:sldChg>
      <pc:sldChg chg="modSp del mod modNotesTx">
        <pc:chgData name="Nelson, Stephanie (IDOA)" userId="b4a6553e-4c9a-4b4b-bfa5-f0bcf10db8e8" providerId="ADAL" clId="{6A4C7CEC-68EB-426F-B378-708C8B7489EC}" dt="2022-02-18T17:29:25.338" v="2457" actId="2696"/>
        <pc:sldMkLst>
          <pc:docMk/>
          <pc:sldMk cId="92666988" sldId="269"/>
        </pc:sldMkLst>
        <pc:spChg chg="mod">
          <ac:chgData name="Nelson, Stephanie (IDOA)" userId="b4a6553e-4c9a-4b4b-bfa5-f0bcf10db8e8" providerId="ADAL" clId="{6A4C7CEC-68EB-426F-B378-708C8B7489EC}" dt="2022-02-18T17:03:47.353" v="1756" actId="20577"/>
          <ac:spMkLst>
            <pc:docMk/>
            <pc:sldMk cId="92666988" sldId="269"/>
            <ac:spMk id="6" creationId="{00000000-0000-0000-0000-000000000000}"/>
          </ac:spMkLst>
        </pc:spChg>
      </pc:sldChg>
      <pc:sldChg chg="modSp mod ord modNotesTx">
        <pc:chgData name="Nelson, Stephanie (IDOA)" userId="b4a6553e-4c9a-4b4b-bfa5-f0bcf10db8e8" providerId="ADAL" clId="{6A4C7CEC-68EB-426F-B378-708C8B7489EC}" dt="2022-02-18T19:45:45.230" v="8782" actId="20577"/>
        <pc:sldMkLst>
          <pc:docMk/>
          <pc:sldMk cId="4228047995" sldId="270"/>
        </pc:sldMkLst>
        <pc:spChg chg="mod">
          <ac:chgData name="Nelson, Stephanie (IDOA)" userId="b4a6553e-4c9a-4b4b-bfa5-f0bcf10db8e8" providerId="ADAL" clId="{6A4C7CEC-68EB-426F-B378-708C8B7489EC}" dt="2022-02-18T18:41:21.685" v="4916" actId="2711"/>
          <ac:spMkLst>
            <pc:docMk/>
            <pc:sldMk cId="4228047995" sldId="270"/>
            <ac:spMk id="4" creationId="{00000000-0000-0000-0000-000000000000}"/>
          </ac:spMkLst>
        </pc:spChg>
        <pc:spChg chg="mod">
          <ac:chgData name="Nelson, Stephanie (IDOA)" userId="b4a6553e-4c9a-4b4b-bfa5-f0bcf10db8e8" providerId="ADAL" clId="{6A4C7CEC-68EB-426F-B378-708C8B7489EC}" dt="2022-02-18T19:35:26.879" v="8114" actId="20577"/>
          <ac:spMkLst>
            <pc:docMk/>
            <pc:sldMk cId="4228047995" sldId="270"/>
            <ac:spMk id="6" creationId="{00000000-0000-0000-0000-000000000000}"/>
          </ac:spMkLst>
        </pc:spChg>
      </pc:sldChg>
      <pc:sldChg chg="modNotesTx">
        <pc:chgData name="Nelson, Stephanie (IDOA)" userId="b4a6553e-4c9a-4b4b-bfa5-f0bcf10db8e8" providerId="ADAL" clId="{6A4C7CEC-68EB-426F-B378-708C8B7489EC}" dt="2022-02-18T18:46:26.462" v="4963" actId="20577"/>
        <pc:sldMkLst>
          <pc:docMk/>
          <pc:sldMk cId="3653544809" sldId="271"/>
        </pc:sldMkLst>
      </pc:sldChg>
      <pc:sldChg chg="addSp delSp mod">
        <pc:chgData name="Nelson, Stephanie (IDOA)" userId="b4a6553e-4c9a-4b4b-bfa5-f0bcf10db8e8" providerId="ADAL" clId="{6A4C7CEC-68EB-426F-B378-708C8B7489EC}" dt="2022-02-18T17:06:07.902" v="1758" actId="22"/>
        <pc:sldMkLst>
          <pc:docMk/>
          <pc:sldMk cId="1283004513" sldId="275"/>
        </pc:sldMkLst>
        <pc:spChg chg="add del">
          <ac:chgData name="Nelson, Stephanie (IDOA)" userId="b4a6553e-4c9a-4b4b-bfa5-f0bcf10db8e8" providerId="ADAL" clId="{6A4C7CEC-68EB-426F-B378-708C8B7489EC}" dt="2022-02-18T17:06:07.902" v="1758" actId="22"/>
          <ac:spMkLst>
            <pc:docMk/>
            <pc:sldMk cId="1283004513" sldId="275"/>
            <ac:spMk id="4" creationId="{35E43F40-28A0-44E9-B34B-9800943737FA}"/>
          </ac:spMkLst>
        </pc:spChg>
      </pc:sldChg>
      <pc:sldChg chg="modNotesTx">
        <pc:chgData name="Nelson, Stephanie (IDOA)" userId="b4a6553e-4c9a-4b4b-bfa5-f0bcf10db8e8" providerId="ADAL" clId="{6A4C7CEC-68EB-426F-B378-708C8B7489EC}" dt="2022-02-18T20:27:19.392" v="12286" actId="20577"/>
        <pc:sldMkLst>
          <pc:docMk/>
          <pc:sldMk cId="4012717428" sldId="289"/>
        </pc:sldMkLst>
      </pc:sldChg>
      <pc:sldChg chg="modSp mod modNotesTx">
        <pc:chgData name="Nelson, Stephanie (IDOA)" userId="b4a6553e-4c9a-4b4b-bfa5-f0bcf10db8e8" providerId="ADAL" clId="{6A4C7CEC-68EB-426F-B378-708C8B7489EC}" dt="2022-02-18T20:08:16.647" v="11112" actId="20577"/>
        <pc:sldMkLst>
          <pc:docMk/>
          <pc:sldMk cId="1676371153" sldId="290"/>
        </pc:sldMkLst>
        <pc:spChg chg="mod">
          <ac:chgData name="Nelson, Stephanie (IDOA)" userId="b4a6553e-4c9a-4b4b-bfa5-f0bcf10db8e8" providerId="ADAL" clId="{6A4C7CEC-68EB-426F-B378-708C8B7489EC}" dt="2022-02-18T17:12:18.791" v="1887" actId="20577"/>
          <ac:spMkLst>
            <pc:docMk/>
            <pc:sldMk cId="1676371153" sldId="290"/>
            <ac:spMk id="6" creationId="{00000000-0000-0000-0000-000000000000}"/>
          </ac:spMkLst>
        </pc:spChg>
      </pc:sldChg>
      <pc:sldChg chg="modSp mod modNotesTx">
        <pc:chgData name="Nelson, Stephanie (IDOA)" userId="b4a6553e-4c9a-4b4b-bfa5-f0bcf10db8e8" providerId="ADAL" clId="{6A4C7CEC-68EB-426F-B378-708C8B7489EC}" dt="2022-02-18T17:31:21.704" v="2544" actId="255"/>
        <pc:sldMkLst>
          <pc:docMk/>
          <pc:sldMk cId="126073399" sldId="292"/>
        </pc:sldMkLst>
        <pc:spChg chg="mod">
          <ac:chgData name="Nelson, Stephanie (IDOA)" userId="b4a6553e-4c9a-4b4b-bfa5-f0bcf10db8e8" providerId="ADAL" clId="{6A4C7CEC-68EB-426F-B378-708C8B7489EC}" dt="2022-02-18T17:31:21.704" v="2544" actId="255"/>
          <ac:spMkLst>
            <pc:docMk/>
            <pc:sldMk cId="126073399" sldId="292"/>
            <ac:spMk id="5" creationId="{00000000-0000-0000-0000-000000000000}"/>
          </ac:spMkLst>
        </pc:spChg>
      </pc:sldChg>
      <pc:sldChg chg="add del">
        <pc:chgData name="Nelson, Stephanie (IDOA)" userId="b4a6553e-4c9a-4b4b-bfa5-f0bcf10db8e8" providerId="ADAL" clId="{6A4C7CEC-68EB-426F-B378-708C8B7489EC}" dt="2022-02-18T17:10:23.024" v="1765" actId="2696"/>
        <pc:sldMkLst>
          <pc:docMk/>
          <pc:sldMk cId="1056028959" sldId="293"/>
        </pc:sldMkLst>
      </pc:sldChg>
      <pc:sldChg chg="del">
        <pc:chgData name="Nelson, Stephanie (IDOA)" userId="b4a6553e-4c9a-4b4b-bfa5-f0bcf10db8e8" providerId="ADAL" clId="{6A4C7CEC-68EB-426F-B378-708C8B7489EC}" dt="2022-02-18T16:44:13.452" v="1502" actId="2696"/>
        <pc:sldMkLst>
          <pc:docMk/>
          <pc:sldMk cId="2003424932" sldId="294"/>
        </pc:sldMkLst>
      </pc:sldChg>
      <pc:sldChg chg="modSp add mod ord modNotesTx">
        <pc:chgData name="Nelson, Stephanie (IDOA)" userId="b4a6553e-4c9a-4b4b-bfa5-f0bcf10db8e8" providerId="ADAL" clId="{6A4C7CEC-68EB-426F-B378-708C8B7489EC}" dt="2022-02-18T20:26:58.335" v="12280" actId="20577"/>
        <pc:sldMkLst>
          <pc:docMk/>
          <pc:sldMk cId="2511787573" sldId="294"/>
        </pc:sldMkLst>
        <pc:spChg chg="mod">
          <ac:chgData name="Nelson, Stephanie (IDOA)" userId="b4a6553e-4c9a-4b4b-bfa5-f0bcf10db8e8" providerId="ADAL" clId="{6A4C7CEC-68EB-426F-B378-708C8B7489EC}" dt="2022-02-18T19:02:06.707" v="5250" actId="20577"/>
          <ac:spMkLst>
            <pc:docMk/>
            <pc:sldMk cId="2511787573" sldId="294"/>
            <ac:spMk id="3" creationId="{00000000-0000-0000-0000-000000000000}"/>
          </ac:spMkLst>
        </pc:spChg>
        <pc:graphicFrameChg chg="mod modGraphic">
          <ac:chgData name="Nelson, Stephanie (IDOA)" userId="b4a6553e-4c9a-4b4b-bfa5-f0bcf10db8e8" providerId="ADAL" clId="{6A4C7CEC-68EB-426F-B378-708C8B7489EC}" dt="2022-02-18T19:49:57.614" v="8827" actId="2161"/>
          <ac:graphicFrameMkLst>
            <pc:docMk/>
            <pc:sldMk cId="2511787573" sldId="294"/>
            <ac:graphicFrameMk id="6" creationId="{7876F7DA-A0EB-403E-B937-0330DC8B0A2B}"/>
          </ac:graphicFrameMkLst>
        </pc:graphicFrameChg>
      </pc:sldChg>
      <pc:sldChg chg="del">
        <pc:chgData name="Nelson, Stephanie (IDOA)" userId="b4a6553e-4c9a-4b4b-bfa5-f0bcf10db8e8" providerId="ADAL" clId="{6A4C7CEC-68EB-426F-B378-708C8B7489EC}" dt="2022-02-18T16:53:52.612" v="1511" actId="2696"/>
        <pc:sldMkLst>
          <pc:docMk/>
          <pc:sldMk cId="4030010957" sldId="295"/>
        </pc:sldMkLst>
      </pc:sldChg>
      <pc:sldChg chg="del">
        <pc:chgData name="Nelson, Stephanie (IDOA)" userId="b4a6553e-4c9a-4b4b-bfa5-f0bcf10db8e8" providerId="ADAL" clId="{6A4C7CEC-68EB-426F-B378-708C8B7489EC}" dt="2022-02-18T16:54:03.304" v="1512" actId="2696"/>
        <pc:sldMkLst>
          <pc:docMk/>
          <pc:sldMk cId="2417631216" sldId="296"/>
        </pc:sldMkLst>
      </pc:sldChg>
      <pc:sldChg chg="del">
        <pc:chgData name="Nelson, Stephanie (IDOA)" userId="b4a6553e-4c9a-4b4b-bfa5-f0bcf10db8e8" providerId="ADAL" clId="{6A4C7CEC-68EB-426F-B378-708C8B7489EC}" dt="2022-02-18T16:54:09.196" v="1513" actId="2696"/>
        <pc:sldMkLst>
          <pc:docMk/>
          <pc:sldMk cId="1475730081" sldId="297"/>
        </pc:sldMkLst>
      </pc:sldChg>
      <pc:sldChg chg="new del ord">
        <pc:chgData name="Nelson, Stephanie (IDOA)" userId="b4a6553e-4c9a-4b4b-bfa5-f0bcf10db8e8" providerId="ADAL" clId="{6A4C7CEC-68EB-426F-B378-708C8B7489EC}" dt="2022-02-18T16:15:00.300" v="602" actId="2696"/>
        <pc:sldMkLst>
          <pc:docMk/>
          <pc:sldMk cId="168516542" sldId="300"/>
        </pc:sldMkLst>
      </pc:sldChg>
      <pc:sldChg chg="new del">
        <pc:chgData name="Nelson, Stephanie (IDOA)" userId="b4a6553e-4c9a-4b4b-bfa5-f0bcf10db8e8" providerId="ADAL" clId="{6A4C7CEC-68EB-426F-B378-708C8B7489EC}" dt="2022-02-18T16:24:04.577" v="615" actId="2696"/>
        <pc:sldMkLst>
          <pc:docMk/>
          <pc:sldMk cId="3288253547" sldId="300"/>
        </pc:sldMkLst>
      </pc:sldChg>
      <pc:sldChg chg="add del ord">
        <pc:chgData name="Nelson, Stephanie (IDOA)" userId="b4a6553e-4c9a-4b4b-bfa5-f0bcf10db8e8" providerId="ADAL" clId="{6A4C7CEC-68EB-426F-B378-708C8B7489EC}" dt="2022-02-18T17:10:09.509" v="1764" actId="2696"/>
        <pc:sldMkLst>
          <pc:docMk/>
          <pc:sldMk cId="3081466875" sldId="303"/>
        </pc:sldMkLst>
      </pc:sldChg>
      <pc:sldChg chg="new del">
        <pc:chgData name="Nelson, Stephanie (IDOA)" userId="b4a6553e-4c9a-4b4b-bfa5-f0bcf10db8e8" providerId="ADAL" clId="{6A4C7CEC-68EB-426F-B378-708C8B7489EC}" dt="2022-02-18T16:42:40.400" v="1497" actId="2696"/>
        <pc:sldMkLst>
          <pc:docMk/>
          <pc:sldMk cId="1526786665" sldId="304"/>
        </pc:sldMkLst>
      </pc:sldChg>
      <pc:sldChg chg="modSp add mod ord modNotesTx">
        <pc:chgData name="Nelson, Stephanie (IDOA)" userId="b4a6553e-4c9a-4b4b-bfa5-f0bcf10db8e8" providerId="ADAL" clId="{6A4C7CEC-68EB-426F-B378-708C8B7489EC}" dt="2022-02-18T20:25:36.359" v="12126" actId="20577"/>
        <pc:sldMkLst>
          <pc:docMk/>
          <pc:sldMk cId="1945820126" sldId="304"/>
        </pc:sldMkLst>
        <pc:spChg chg="mod">
          <ac:chgData name="Nelson, Stephanie (IDOA)" userId="b4a6553e-4c9a-4b4b-bfa5-f0bcf10db8e8" providerId="ADAL" clId="{6A4C7CEC-68EB-426F-B378-708C8B7489EC}" dt="2022-02-18T19:01:15.107" v="5221" actId="20577"/>
          <ac:spMkLst>
            <pc:docMk/>
            <pc:sldMk cId="1945820126" sldId="304"/>
            <ac:spMk id="6" creationId="{00000000-0000-0000-0000-000000000000}"/>
          </ac:spMkLst>
        </pc:spChg>
      </pc:sldChg>
      <pc:sldChg chg="modSp add mod modNotesTx">
        <pc:chgData name="Nelson, Stephanie (IDOA)" userId="b4a6553e-4c9a-4b4b-bfa5-f0bcf10db8e8" providerId="ADAL" clId="{6A4C7CEC-68EB-426F-B378-708C8B7489EC}" dt="2022-02-18T20:23:55.398" v="12081" actId="20577"/>
        <pc:sldMkLst>
          <pc:docMk/>
          <pc:sldMk cId="4281142172" sldId="305"/>
        </pc:sldMkLst>
        <pc:graphicFrameChg chg="modGraphic">
          <ac:chgData name="Nelson, Stephanie (IDOA)" userId="b4a6553e-4c9a-4b4b-bfa5-f0bcf10db8e8" providerId="ADAL" clId="{6A4C7CEC-68EB-426F-B378-708C8B7489EC}" dt="2022-02-18T18:24:28.178" v="4429" actId="20577"/>
          <ac:graphicFrameMkLst>
            <pc:docMk/>
            <pc:sldMk cId="4281142172" sldId="305"/>
            <ac:graphicFrameMk id="3" creationId="{00000000-0000-0000-0000-000000000000}"/>
          </ac:graphicFrameMkLst>
        </pc:graphicFrameChg>
      </pc:sldChg>
      <pc:sldChg chg="modSp add mod modNotesTx">
        <pc:chgData name="Nelson, Stephanie (IDOA)" userId="b4a6553e-4c9a-4b4b-bfa5-f0bcf10db8e8" providerId="ADAL" clId="{6A4C7CEC-68EB-426F-B378-708C8B7489EC}" dt="2022-02-18T19:18:18.203" v="6627" actId="20577"/>
        <pc:sldMkLst>
          <pc:docMk/>
          <pc:sldMk cId="3386362404" sldId="306"/>
        </pc:sldMkLst>
        <pc:spChg chg="mod">
          <ac:chgData name="Nelson, Stephanie (IDOA)" userId="b4a6553e-4c9a-4b4b-bfa5-f0bcf10db8e8" providerId="ADAL" clId="{6A4C7CEC-68EB-426F-B378-708C8B7489EC}" dt="2022-02-18T19:12:49.033" v="6261" actId="114"/>
          <ac:spMkLst>
            <pc:docMk/>
            <pc:sldMk cId="3386362404" sldId="306"/>
            <ac:spMk id="4" creationId="{00000000-0000-0000-0000-000000000000}"/>
          </ac:spMkLst>
        </pc:spChg>
        <pc:spChg chg="mod">
          <ac:chgData name="Nelson, Stephanie (IDOA)" userId="b4a6553e-4c9a-4b4b-bfa5-f0bcf10db8e8" providerId="ADAL" clId="{6A4C7CEC-68EB-426F-B378-708C8B7489EC}" dt="2022-02-18T19:17:53.788" v="6582" actId="20577"/>
          <ac:spMkLst>
            <pc:docMk/>
            <pc:sldMk cId="3386362404" sldId="306"/>
            <ac:spMk id="6" creationId="{00000000-0000-0000-0000-000000000000}"/>
          </ac:spMkLst>
        </pc:spChg>
      </pc:sldChg>
      <pc:sldChg chg="modSp add mod ord modNotesTx">
        <pc:chgData name="Nelson, Stephanie (IDOA)" userId="b4a6553e-4c9a-4b4b-bfa5-f0bcf10db8e8" providerId="ADAL" clId="{6A4C7CEC-68EB-426F-B378-708C8B7489EC}" dt="2022-02-18T19:45:24.559" v="8739" actId="20577"/>
        <pc:sldMkLst>
          <pc:docMk/>
          <pc:sldMk cId="2904595290" sldId="307"/>
        </pc:sldMkLst>
        <pc:spChg chg="mod">
          <ac:chgData name="Nelson, Stephanie (IDOA)" userId="b4a6553e-4c9a-4b4b-bfa5-f0bcf10db8e8" providerId="ADAL" clId="{6A4C7CEC-68EB-426F-B378-708C8B7489EC}" dt="2022-02-18T19:13:28.676" v="6288" actId="255"/>
          <ac:spMkLst>
            <pc:docMk/>
            <pc:sldMk cId="2904595290" sldId="307"/>
            <ac:spMk id="4" creationId="{00000000-0000-0000-0000-000000000000}"/>
          </ac:spMkLst>
        </pc:spChg>
        <pc:spChg chg="mod">
          <ac:chgData name="Nelson, Stephanie (IDOA)" userId="b4a6553e-4c9a-4b4b-bfa5-f0bcf10db8e8" providerId="ADAL" clId="{6A4C7CEC-68EB-426F-B378-708C8B7489EC}" dt="2022-02-18T19:16:14.572" v="6354" actId="20577"/>
          <ac:spMkLst>
            <pc:docMk/>
            <pc:sldMk cId="2904595290" sldId="307"/>
            <ac:spMk id="6" creationId="{00000000-0000-0000-0000-000000000000}"/>
          </ac:spMkLst>
        </pc:spChg>
      </pc:sldChg>
      <pc:sldChg chg="modSp add mod modNotesTx">
        <pc:chgData name="Nelson, Stephanie (IDOA)" userId="b4a6553e-4c9a-4b4b-bfa5-f0bcf10db8e8" providerId="ADAL" clId="{6A4C7CEC-68EB-426F-B378-708C8B7489EC}" dt="2022-02-18T20:24:54.295" v="12103" actId="20577"/>
        <pc:sldMkLst>
          <pc:docMk/>
          <pc:sldMk cId="2502255748" sldId="308"/>
        </pc:sldMkLst>
        <pc:spChg chg="mod">
          <ac:chgData name="Nelson, Stephanie (IDOA)" userId="b4a6553e-4c9a-4b4b-bfa5-f0bcf10db8e8" providerId="ADAL" clId="{6A4C7CEC-68EB-426F-B378-708C8B7489EC}" dt="2022-02-18T18:30:38.748" v="4696" actId="13926"/>
          <ac:spMkLst>
            <pc:docMk/>
            <pc:sldMk cId="2502255748" sldId="308"/>
            <ac:spMk id="6" creationId="{00000000-0000-0000-0000-000000000000}"/>
          </ac:spMkLst>
        </pc:spChg>
      </pc:sldChg>
      <pc:sldChg chg="modSp add mod modNotesTx">
        <pc:chgData name="Nelson, Stephanie (IDOA)" userId="b4a6553e-4c9a-4b4b-bfa5-f0bcf10db8e8" providerId="ADAL" clId="{6A4C7CEC-68EB-426F-B378-708C8B7489EC}" dt="2022-02-18T20:26:41.887" v="12249" actId="20577"/>
        <pc:sldMkLst>
          <pc:docMk/>
          <pc:sldMk cId="1493845397" sldId="309"/>
        </pc:sldMkLst>
        <pc:graphicFrameChg chg="modGraphic">
          <ac:chgData name="Nelson, Stephanie (IDOA)" userId="b4a6553e-4c9a-4b4b-bfa5-f0bcf10db8e8" providerId="ADAL" clId="{6A4C7CEC-68EB-426F-B378-708C8B7489EC}" dt="2022-02-18T18:47:13.032" v="4974" actId="20577"/>
          <ac:graphicFrameMkLst>
            <pc:docMk/>
            <pc:sldMk cId="1493845397" sldId="309"/>
            <ac:graphicFrameMk id="6" creationId="{7876F7DA-A0EB-403E-B937-0330DC8B0A2B}"/>
          </ac:graphicFrameMkLst>
        </pc:graphicFrameChg>
      </pc:sldChg>
      <pc:sldChg chg="modSp add mod modNotesTx">
        <pc:chgData name="Nelson, Stephanie (IDOA)" userId="b4a6553e-4c9a-4b4b-bfa5-f0bcf10db8e8" providerId="ADAL" clId="{6A4C7CEC-68EB-426F-B378-708C8B7489EC}" dt="2022-02-18T19:19:51.164" v="6867" actId="20577"/>
        <pc:sldMkLst>
          <pc:docMk/>
          <pc:sldMk cId="3653386002" sldId="319"/>
        </pc:sldMkLst>
        <pc:spChg chg="mod">
          <ac:chgData name="Nelson, Stephanie (IDOA)" userId="b4a6553e-4c9a-4b4b-bfa5-f0bcf10db8e8" providerId="ADAL" clId="{6A4C7CEC-68EB-426F-B378-708C8B7489EC}" dt="2022-02-18T18:27:28.112" v="4652" actId="20577"/>
          <ac:spMkLst>
            <pc:docMk/>
            <pc:sldMk cId="3653386002" sldId="319"/>
            <ac:spMk id="4" creationId="{00000000-0000-0000-0000-000000000000}"/>
          </ac:spMkLst>
        </pc:spChg>
        <pc:spChg chg="mod">
          <ac:chgData name="Nelson, Stephanie (IDOA)" userId="b4a6553e-4c9a-4b4b-bfa5-f0bcf10db8e8" providerId="ADAL" clId="{6A4C7CEC-68EB-426F-B378-708C8B7489EC}" dt="2022-02-18T18:27:12.863" v="4605" actId="20577"/>
          <ac:spMkLst>
            <pc:docMk/>
            <pc:sldMk cId="3653386002" sldId="319"/>
            <ac:spMk id="6" creationId="{00000000-0000-0000-0000-000000000000}"/>
          </ac:spMkLst>
        </pc:spChg>
      </pc:sldChg>
    </pc:docChg>
  </pc:docChgLst>
  <pc:docChgLst>
    <pc:chgData name="Garcia, Christina" userId="d83705a8-3f37-45b3-8efd-d0f182cdb294" providerId="ADAL" clId="{A1D8EB11-CCC4-4B61-805E-402AED75CEDA}"/>
    <pc:docChg chg="custSel modSld">
      <pc:chgData name="Garcia, Christina" userId="d83705a8-3f37-45b3-8efd-d0f182cdb294" providerId="ADAL" clId="{A1D8EB11-CCC4-4B61-805E-402AED75CEDA}" dt="2022-10-20T12:36:28.166" v="468" actId="20577"/>
      <pc:docMkLst>
        <pc:docMk/>
      </pc:docMkLst>
      <pc:sldChg chg="modSp mod">
        <pc:chgData name="Garcia, Christina" userId="d83705a8-3f37-45b3-8efd-d0f182cdb294" providerId="ADAL" clId="{A1D8EB11-CCC4-4B61-805E-402AED75CEDA}" dt="2022-10-20T12:22:13.048" v="151" actId="313"/>
        <pc:sldMkLst>
          <pc:docMk/>
          <pc:sldMk cId="1549426886" sldId="256"/>
        </pc:sldMkLst>
        <pc:spChg chg="mod">
          <ac:chgData name="Garcia, Christina" userId="d83705a8-3f37-45b3-8efd-d0f182cdb294" providerId="ADAL" clId="{A1D8EB11-CCC4-4B61-805E-402AED75CEDA}" dt="2022-10-20T12:22:13.048" v="151" actId="313"/>
          <ac:spMkLst>
            <pc:docMk/>
            <pc:sldMk cId="1549426886" sldId="256"/>
            <ac:spMk id="5" creationId="{00000000-0000-0000-0000-000000000000}"/>
          </ac:spMkLst>
        </pc:spChg>
      </pc:sldChg>
      <pc:sldChg chg="modSp mod">
        <pc:chgData name="Garcia, Christina" userId="d83705a8-3f37-45b3-8efd-d0f182cdb294" providerId="ADAL" clId="{A1D8EB11-CCC4-4B61-805E-402AED75CEDA}" dt="2022-10-20T12:32:48.386" v="388" actId="20577"/>
        <pc:sldMkLst>
          <pc:docMk/>
          <pc:sldMk cId="4237097398" sldId="260"/>
        </pc:sldMkLst>
        <pc:spChg chg="mod">
          <ac:chgData name="Garcia, Christina" userId="d83705a8-3f37-45b3-8efd-d0f182cdb294" providerId="ADAL" clId="{A1D8EB11-CCC4-4B61-805E-402AED75CEDA}" dt="2022-10-20T12:32:48.386" v="388" actId="20577"/>
          <ac:spMkLst>
            <pc:docMk/>
            <pc:sldMk cId="4237097398" sldId="260"/>
            <ac:spMk id="6" creationId="{00000000-0000-0000-0000-000000000000}"/>
          </ac:spMkLst>
        </pc:spChg>
      </pc:sldChg>
      <pc:sldChg chg="modSp mod">
        <pc:chgData name="Garcia, Christina" userId="d83705a8-3f37-45b3-8efd-d0f182cdb294" providerId="ADAL" clId="{A1D8EB11-CCC4-4B61-805E-402AED75CEDA}" dt="2022-10-20T12:33:53.970" v="405" actId="20577"/>
        <pc:sldMkLst>
          <pc:docMk/>
          <pc:sldMk cId="593248629" sldId="261"/>
        </pc:sldMkLst>
        <pc:spChg chg="mod">
          <ac:chgData name="Garcia, Christina" userId="d83705a8-3f37-45b3-8efd-d0f182cdb294" providerId="ADAL" clId="{A1D8EB11-CCC4-4B61-805E-402AED75CEDA}" dt="2022-10-20T12:33:53.970" v="405" actId="20577"/>
          <ac:spMkLst>
            <pc:docMk/>
            <pc:sldMk cId="593248629" sldId="261"/>
            <ac:spMk id="6" creationId="{00000000-0000-0000-0000-000000000000}"/>
          </ac:spMkLst>
        </pc:spChg>
      </pc:sldChg>
      <pc:sldChg chg="modSp mod">
        <pc:chgData name="Garcia, Christina" userId="d83705a8-3f37-45b3-8efd-d0f182cdb294" providerId="ADAL" clId="{A1D8EB11-CCC4-4B61-805E-402AED75CEDA}" dt="2022-10-20T12:36:28.166" v="468" actId="20577"/>
        <pc:sldMkLst>
          <pc:docMk/>
          <pc:sldMk cId="126073399" sldId="292"/>
        </pc:sldMkLst>
        <pc:spChg chg="mod">
          <ac:chgData name="Garcia, Christina" userId="d83705a8-3f37-45b3-8efd-d0f182cdb294" providerId="ADAL" clId="{A1D8EB11-CCC4-4B61-805E-402AED75CEDA}" dt="2022-10-20T12:36:28.166" v="468" actId="20577"/>
          <ac:spMkLst>
            <pc:docMk/>
            <pc:sldMk cId="126073399" sldId="292"/>
            <ac:spMk id="5" creationId="{00000000-0000-0000-0000-000000000000}"/>
          </ac:spMkLst>
        </pc:spChg>
      </pc:sldChg>
      <pc:sldChg chg="modSp mod">
        <pc:chgData name="Garcia, Christina" userId="d83705a8-3f37-45b3-8efd-d0f182cdb294" providerId="ADAL" clId="{A1D8EB11-CCC4-4B61-805E-402AED75CEDA}" dt="2022-10-20T12:34:27.140" v="420" actId="20577"/>
        <pc:sldMkLst>
          <pc:docMk/>
          <pc:sldMk cId="4281142172" sldId="305"/>
        </pc:sldMkLst>
        <pc:graphicFrameChg chg="modGraphic">
          <ac:chgData name="Garcia, Christina" userId="d83705a8-3f37-45b3-8efd-d0f182cdb294" providerId="ADAL" clId="{A1D8EB11-CCC4-4B61-805E-402AED75CEDA}" dt="2022-10-20T12:34:27.140" v="420" actId="20577"/>
          <ac:graphicFrameMkLst>
            <pc:docMk/>
            <pc:sldMk cId="4281142172" sldId="305"/>
            <ac:graphicFrameMk id="3" creationId="{00000000-0000-0000-0000-000000000000}"/>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3/20/2023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38A77-7129-4B62-B3F2-8273FC3E7FCA}" type="datetimeFigureOut">
              <a:rPr lang="en-US" smtClean="0"/>
              <a:t>3/20/2023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F4897-6078-4538-85D1-77B3AFD6576E}" type="slidenum">
              <a:rPr lang="en-US" smtClean="0"/>
              <a:t>‹#›</a:t>
            </a:fld>
            <a:endParaRPr lang="en-US"/>
          </a:p>
        </p:txBody>
      </p:sp>
    </p:spTree>
    <p:extLst>
      <p:ext uri="{BB962C8B-B14F-4D97-AF65-F5344CB8AC3E}">
        <p14:creationId xmlns:p14="http://schemas.microsoft.com/office/powerpoint/2010/main" val="28015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a:t>
            </a:fld>
            <a:endParaRPr lang="en-US"/>
          </a:p>
        </p:txBody>
      </p:sp>
    </p:spTree>
    <p:extLst>
      <p:ext uri="{BB962C8B-B14F-4D97-AF65-F5344CB8AC3E}">
        <p14:creationId xmlns:p14="http://schemas.microsoft.com/office/powerpoint/2010/main" val="238087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13</a:t>
            </a:fld>
            <a:endParaRPr lang="en-US"/>
          </a:p>
        </p:txBody>
      </p:sp>
    </p:spTree>
    <p:extLst>
      <p:ext uri="{BB962C8B-B14F-4D97-AF65-F5344CB8AC3E}">
        <p14:creationId xmlns:p14="http://schemas.microsoft.com/office/powerpoint/2010/main" val="1733303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14</a:t>
            </a:fld>
            <a:endParaRPr lang="en-US"/>
          </a:p>
        </p:txBody>
      </p:sp>
    </p:spTree>
    <p:extLst>
      <p:ext uri="{BB962C8B-B14F-4D97-AF65-F5344CB8AC3E}">
        <p14:creationId xmlns:p14="http://schemas.microsoft.com/office/powerpoint/2010/main" val="3035392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20</a:t>
            </a:fld>
            <a:endParaRPr lang="en-US"/>
          </a:p>
        </p:txBody>
      </p:sp>
    </p:spTree>
    <p:extLst>
      <p:ext uri="{BB962C8B-B14F-4D97-AF65-F5344CB8AC3E}">
        <p14:creationId xmlns:p14="http://schemas.microsoft.com/office/powerpoint/2010/main" val="3593160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fontAlgn="base">
              <a:spcBef>
                <a:spcPct val="0"/>
              </a:spcBef>
              <a:spcAft>
                <a:spcPct val="0"/>
              </a:spcAft>
              <a:defRPr/>
            </a:pPr>
            <a:fld id="{9F882943-4E5B-5347-9239-EAE21559976D}" type="slidenum">
              <a:rPr lang="en-US" altLang="en-US">
                <a:solidFill>
                  <a:prstClr val="black"/>
                </a:solidFill>
                <a:latin typeface="Calibri" panose="020F0502020204030204" pitchFamily="34" charset="0"/>
              </a:rPr>
              <a:pPr defTabSz="931774" fontAlgn="base">
                <a:spcBef>
                  <a:spcPct val="0"/>
                </a:spcBef>
                <a:spcAft>
                  <a:spcPct val="0"/>
                </a:spcAft>
                <a:defRPr/>
              </a:pPr>
              <a:t>21</a:t>
            </a:fld>
            <a:endParaRPr lang="en-US"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761306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30</a:t>
            </a:fld>
            <a:endParaRPr lang="en-US" dirty="0"/>
          </a:p>
        </p:txBody>
      </p:sp>
    </p:spTree>
    <p:extLst>
      <p:ext uri="{BB962C8B-B14F-4D97-AF65-F5344CB8AC3E}">
        <p14:creationId xmlns:p14="http://schemas.microsoft.com/office/powerpoint/2010/main" val="900748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31</a:t>
            </a:fld>
            <a:endParaRPr lang="en-US"/>
          </a:p>
        </p:txBody>
      </p:sp>
    </p:spTree>
    <p:extLst>
      <p:ext uri="{BB962C8B-B14F-4D97-AF65-F5344CB8AC3E}">
        <p14:creationId xmlns:p14="http://schemas.microsoft.com/office/powerpoint/2010/main" val="1873708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32</a:t>
            </a:fld>
            <a:endParaRPr lang="en-US"/>
          </a:p>
        </p:txBody>
      </p:sp>
    </p:spTree>
    <p:extLst>
      <p:ext uri="{BB962C8B-B14F-4D97-AF65-F5344CB8AC3E}">
        <p14:creationId xmlns:p14="http://schemas.microsoft.com/office/powerpoint/2010/main" val="343126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33</a:t>
            </a:fld>
            <a:endParaRPr lang="en-US"/>
          </a:p>
        </p:txBody>
      </p:sp>
    </p:spTree>
    <p:extLst>
      <p:ext uri="{BB962C8B-B14F-4D97-AF65-F5344CB8AC3E}">
        <p14:creationId xmlns:p14="http://schemas.microsoft.com/office/powerpoint/2010/main" val="37024613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34</a:t>
            </a:fld>
            <a:endParaRPr lang="en-US"/>
          </a:p>
        </p:txBody>
      </p:sp>
    </p:spTree>
    <p:extLst>
      <p:ext uri="{BB962C8B-B14F-4D97-AF65-F5344CB8AC3E}">
        <p14:creationId xmlns:p14="http://schemas.microsoft.com/office/powerpoint/2010/main" val="4264906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35</a:t>
            </a:fld>
            <a:endParaRPr lang="en-US"/>
          </a:p>
        </p:txBody>
      </p:sp>
    </p:spTree>
    <p:extLst>
      <p:ext uri="{BB962C8B-B14F-4D97-AF65-F5344CB8AC3E}">
        <p14:creationId xmlns:p14="http://schemas.microsoft.com/office/powerpoint/2010/main" val="1627949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a:t>
            </a:fld>
            <a:endParaRPr lang="en-US" dirty="0"/>
          </a:p>
        </p:txBody>
      </p:sp>
    </p:spTree>
    <p:extLst>
      <p:ext uri="{BB962C8B-B14F-4D97-AF65-F5344CB8AC3E}">
        <p14:creationId xmlns:p14="http://schemas.microsoft.com/office/powerpoint/2010/main" val="2500643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6</a:t>
            </a:fld>
            <a:endParaRPr lang="en-US"/>
          </a:p>
        </p:txBody>
      </p:sp>
    </p:spTree>
    <p:extLst>
      <p:ext uri="{BB962C8B-B14F-4D97-AF65-F5344CB8AC3E}">
        <p14:creationId xmlns:p14="http://schemas.microsoft.com/office/powerpoint/2010/main" val="323397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7</a:t>
            </a:fld>
            <a:endParaRPr lang="en-US" dirty="0"/>
          </a:p>
        </p:txBody>
      </p:sp>
    </p:spTree>
    <p:extLst>
      <p:ext uri="{BB962C8B-B14F-4D97-AF65-F5344CB8AC3E}">
        <p14:creationId xmlns:p14="http://schemas.microsoft.com/office/powerpoint/2010/main" val="2150453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5F83-8112-46FB-97A2-D0AF9A589C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22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9</a:t>
            </a:fld>
            <a:endParaRPr lang="en-US"/>
          </a:p>
        </p:txBody>
      </p:sp>
    </p:spTree>
    <p:extLst>
      <p:ext uri="{BB962C8B-B14F-4D97-AF65-F5344CB8AC3E}">
        <p14:creationId xmlns:p14="http://schemas.microsoft.com/office/powerpoint/2010/main" val="1187451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F7CAE-FCB6-41C1-AF80-2469D955A0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843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11</a:t>
            </a:fld>
            <a:endParaRPr lang="en-US"/>
          </a:p>
        </p:txBody>
      </p:sp>
    </p:spTree>
    <p:extLst>
      <p:ext uri="{BB962C8B-B14F-4D97-AF65-F5344CB8AC3E}">
        <p14:creationId xmlns:p14="http://schemas.microsoft.com/office/powerpoint/2010/main" val="2217900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12</a:t>
            </a:fld>
            <a:endParaRPr lang="en-US"/>
          </a:p>
        </p:txBody>
      </p:sp>
    </p:spTree>
    <p:extLst>
      <p:ext uri="{BB962C8B-B14F-4D97-AF65-F5344CB8AC3E}">
        <p14:creationId xmlns:p14="http://schemas.microsoft.com/office/powerpoint/2010/main" val="34963874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3/20/2023</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3/20/2023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3/20/2023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3/20/2023</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3/20/2023</a:t>
            </a:fld>
            <a:endParaRPr lang="en-US"/>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3/20/2023</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3/20/2023</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3/20/2023</a:t>
            </a:fld>
            <a:endParaRPr lang="en-US"/>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a:t>Click to edit Master title style</a:t>
            </a:r>
            <a:endParaRPr lang="en-US" sz="44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mailto:idoareferences@idoa.in.gov"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www.in.gov/idoa/mwbe" TargetMode="External"/><Relationship Id="rId2" Type="http://schemas.openxmlformats.org/officeDocument/2006/relationships/hyperlink" Target="mailto:mwbecompliance@idoa.in.gov"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www.in.gov/idoa/2862.htm" TargetMode="External"/><Relationship Id="rId2" Type="http://schemas.openxmlformats.org/officeDocument/2006/relationships/hyperlink" Target="mailto:Indianaveteranspreference@idoa.in.gov"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appengine.egov.com/apps/in/procurement"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hyperlink" Target="https://www.in.gov/idoa/procurement/supplier-resource-center/requirements-to-do-business-with-the-state/bidder-profile-registration/" TargetMode="External"/><Relationship Id="rId4" Type="http://schemas.openxmlformats.org/officeDocument/2006/relationships/hyperlink" Target="https://www.in.gov/idoa/procurement/current-business-opportunities/"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hyperlink" Target="https://www.in.gov/idoa/procurement/current-business-opportunities/"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mailto:SteNelson@idoa.in.gov"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www.in.gov/idoa/mwbe/payaudit.htm" TargetMode="External"/><Relationship Id="rId4" Type="http://schemas.openxmlformats.org/officeDocument/2006/relationships/hyperlink" Target="mailto:mwbecompliance@idoa.in.go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87834" y="1491916"/>
            <a:ext cx="8361229" cy="4087089"/>
          </a:xfrm>
        </p:spPr>
        <p:txBody>
          <a:bodyPr/>
          <a:lstStyle/>
          <a:p>
            <a:r>
              <a:rPr lang="en-US" sz="2800" b="1" dirty="0">
                <a:latin typeface="Times New Roman" panose="02020603050405020304" pitchFamily="18" charset="0"/>
                <a:cs typeface="Times New Roman" panose="02020603050405020304" pitchFamily="18" charset="0"/>
              </a:rPr>
              <a:t>Request for Proposal 23-74487</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HIV Dental Insurance</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Administration</a:t>
            </a: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On Behalf Of </a:t>
            </a:r>
            <a:br>
              <a:rPr lang="en-US" sz="20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health</a:t>
            </a:r>
            <a:br>
              <a:rPr lang="en-US" sz="2000"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Pre-Proposal Conference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Christina Garcia</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cs typeface="Times New Roman" panose="02020603050405020304" pitchFamily="18" charset="0"/>
              </a:rPr>
              <a:t>Indiana Economic Impact Form (IEI)</a:t>
            </a:r>
          </a:p>
        </p:txBody>
      </p:sp>
      <p:sp>
        <p:nvSpPr>
          <p:cNvPr id="6" name="Content Placeholder 5"/>
          <p:cNvSpPr>
            <a:spLocks noGrp="1"/>
          </p:cNvSpPr>
          <p:nvPr>
            <p:ph idx="1"/>
          </p:nvPr>
        </p:nvSpPr>
        <p:spPr>
          <a:xfrm>
            <a:off x="1371600" y="2117560"/>
            <a:ext cx="9601200" cy="2900191"/>
          </a:xfrm>
        </p:spPr>
        <p:txBody>
          <a:bodyPr>
            <a:noAutofit/>
          </a:bodyPr>
          <a:lstStyle/>
          <a:p>
            <a:r>
              <a:rPr lang="en-US" sz="2400" b="1" dirty="0">
                <a:solidFill>
                  <a:srgbClr val="101D49"/>
                </a:solidFill>
                <a:latin typeface="Garamond" panose="02020404030301010803" pitchFamily="18" charset="0"/>
                <a:cs typeface="Times New Roman" panose="02020603050405020304" pitchFamily="18" charset="0"/>
              </a:rPr>
              <a:t>Indiana Economic Impact, Attachment C</a:t>
            </a:r>
          </a:p>
          <a:p>
            <a:pPr lvl="1"/>
            <a:r>
              <a:rPr lang="en-US" sz="1600" i="0" dirty="0">
                <a:solidFill>
                  <a:srgbClr val="101D49"/>
                </a:solidFill>
                <a:latin typeface="Garamond" panose="02020404030301010803" pitchFamily="18" charset="0"/>
                <a:cs typeface="Times New Roman" panose="02020603050405020304" pitchFamily="18" charset="0"/>
              </a:rPr>
              <a:t>Respondents must submit this completed attachment, </a:t>
            </a:r>
            <a:r>
              <a:rPr lang="en-US" sz="1600" b="1" i="0" dirty="0">
                <a:solidFill>
                  <a:srgbClr val="101D49"/>
                </a:solidFill>
                <a:latin typeface="Garamond" panose="02020404030301010803" pitchFamily="18" charset="0"/>
                <a:cs typeface="Times New Roman" panose="02020603050405020304" pitchFamily="18" charset="0"/>
              </a:rPr>
              <a:t>but it will not be used for evaluation purposes. </a:t>
            </a:r>
          </a:p>
          <a:p>
            <a:pPr lvl="1"/>
            <a:r>
              <a:rPr lang="en-US" sz="1600" i="0" dirty="0">
                <a:solidFill>
                  <a:srgbClr val="101D49"/>
                </a:solidFill>
                <a:latin typeface="Garamond" panose="02020404030301010803" pitchFamily="18" charset="0"/>
                <a:cs typeface="Times New Roman" panose="02020603050405020304" pitchFamily="18" charset="0"/>
              </a:rPr>
              <a:t>Definitions of FTE (Full-Time Equivalent)</a:t>
            </a:r>
          </a:p>
          <a:p>
            <a:pPr lvl="1"/>
            <a:r>
              <a:rPr lang="en-US" sz="1600" i="0" dirty="0">
                <a:solidFill>
                  <a:srgbClr val="101D49"/>
                </a:solidFill>
                <a:latin typeface="Garamond" panose="02020404030301010803" pitchFamily="18" charset="0"/>
                <a:cs typeface="Times New Roman" panose="02020603050405020304" pitchFamily="18" charset="0"/>
              </a:rPr>
              <a:t>Example:  If a Respondent has five (5) full time employees, is bidding on its 5</a:t>
            </a:r>
            <a:r>
              <a:rPr lang="en-US" sz="1600" i="0" baseline="30000" dirty="0">
                <a:solidFill>
                  <a:srgbClr val="101D49"/>
                </a:solidFill>
                <a:latin typeface="Garamond" panose="02020404030301010803" pitchFamily="18" charset="0"/>
                <a:cs typeface="Times New Roman" panose="02020603050405020304" pitchFamily="18" charset="0"/>
              </a:rPr>
              <a:t>th</a:t>
            </a:r>
            <a:r>
              <a:rPr lang="en-US" sz="1600" i="0" dirty="0">
                <a:solidFill>
                  <a:srgbClr val="101D49"/>
                </a:solidFill>
                <a:latin typeface="Garamond" panose="02020404030301010803" pitchFamily="18" charset="0"/>
                <a:cs typeface="Times New Roman" panose="02020603050405020304" pitchFamily="18" charset="0"/>
              </a:rPr>
              <a:t> contract, and all contracts get an equal amount of commitment from the employees, then each employee commits 20% of his/her time to the new contract:</a:t>
            </a:r>
          </a:p>
          <a:p>
            <a:pPr lvl="2"/>
            <a:r>
              <a:rPr lang="en-US" sz="1600" dirty="0">
                <a:solidFill>
                  <a:srgbClr val="101D49"/>
                </a:solidFill>
                <a:latin typeface="Garamond" panose="02020404030301010803" pitchFamily="18" charset="0"/>
                <a:cs typeface="Times New Roman" panose="02020603050405020304" pitchFamily="18" charset="0"/>
              </a:rPr>
              <a:t>0.2 x 5 employees – 1 FTE</a:t>
            </a:r>
          </a:p>
        </p:txBody>
      </p:sp>
    </p:spTree>
    <p:extLst>
      <p:ext uri="{BB962C8B-B14F-4D97-AF65-F5344CB8AC3E}">
        <p14:creationId xmlns:p14="http://schemas.microsoft.com/office/powerpoint/2010/main" val="3653386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Business Proposal </a:t>
            </a:r>
            <a:r>
              <a:rPr lang="en-US" sz="2400" dirty="0">
                <a:latin typeface="Times New Roman" panose="02020603050405020304" pitchFamily="18" charset="0"/>
                <a:cs typeface="Times New Roman" panose="02020603050405020304" pitchFamily="18" charset="0"/>
              </a:rPr>
              <a:t>(Attachment E)</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52330" y="1872118"/>
            <a:ext cx="9428480" cy="4592292"/>
          </a:xfrm>
        </p:spPr>
        <p:txBody>
          <a:bodyPr>
            <a:normAutofit fontScale="85000" lnSpcReduction="10000"/>
          </a:bodyPr>
          <a:lstStyle/>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1800" i="0" dirty="0">
                <a:solidFill>
                  <a:srgbClr val="101D49"/>
                </a:solidFill>
                <a:latin typeface="Times New Roman" panose="02020603050405020304" pitchFamily="18" charset="0"/>
                <a:cs typeface="Times New Roman" panose="02020603050405020304" pitchFamily="18" charset="0"/>
              </a:rPr>
              <a:t>If the documents are from a parent or holding company, Respondents must explain the business relationship between the entities and demonstrate the financial stability of the entity which is directly responding to this RFP. </a:t>
            </a:r>
          </a:p>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should review sample State contract and note exceptions to State non-mandatory clauses in Business Proposal and Executive Summary. Mandatory clauses are non-negotiable.</a:t>
            </a:r>
          </a:p>
          <a:p>
            <a:pPr>
              <a:spcBef>
                <a:spcPts val="600"/>
              </a:spcBef>
            </a:pPr>
            <a:r>
              <a:rPr lang="en-US" sz="18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have at least three (3) references who:</a:t>
            </a:r>
          </a:p>
          <a:p>
            <a:pPr lvl="2">
              <a:spcBef>
                <a:spcPts val="600"/>
              </a:spcBef>
            </a:pPr>
            <a:r>
              <a:rPr lang="en-US" dirty="0">
                <a:solidFill>
                  <a:srgbClr val="101D49"/>
                </a:solidFill>
                <a:latin typeface="Times New Roman" panose="02020603050405020304" pitchFamily="18" charset="0"/>
                <a:cs typeface="Times New Roman" panose="02020603050405020304" pitchFamily="18" charset="0"/>
              </a:rPr>
              <a:t>C</a:t>
            </a:r>
            <a:r>
              <a:rPr lang="en-US" i="0" dirty="0">
                <a:solidFill>
                  <a:srgbClr val="101D49"/>
                </a:solidFill>
                <a:latin typeface="Times New Roman" panose="02020603050405020304" pitchFamily="18" charset="0"/>
                <a:cs typeface="Times New Roman" panose="02020603050405020304" pitchFamily="18" charset="0"/>
              </a:rPr>
              <a:t>an speak to the Respondent’s experience in providing products and/or services that are the same, or similar, to those products and/or services requested in this solicitation</a:t>
            </a:r>
          </a:p>
          <a:p>
            <a:pPr lvl="2">
              <a:spcBef>
                <a:spcPts val="600"/>
              </a:spcBef>
            </a:pPr>
            <a:r>
              <a:rPr lang="en-US" i="0" dirty="0">
                <a:solidFill>
                  <a:srgbClr val="101D49"/>
                </a:solidFill>
                <a:latin typeface="Times New Roman" panose="02020603050405020304" pitchFamily="18" charset="0"/>
                <a:cs typeface="Times New Roman" panose="02020603050405020304" pitchFamily="18" charset="0"/>
              </a:rPr>
              <a:t>Can speak to the Respondent’s performance on contracts of similar scope for government clients </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ask each reference to complete Attachment H - Reference Check Form and email it directly to IDOA (</a:t>
            </a:r>
            <a:r>
              <a:rPr lang="en-US" sz="1800" i="0" dirty="0">
                <a:solidFill>
                  <a:srgbClr val="101D49"/>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idoareferences@idoa.in.gov</a:t>
            </a:r>
            <a:r>
              <a:rPr lang="en-US" sz="1800" i="0" dirty="0">
                <a:solidFill>
                  <a:srgbClr val="101D49"/>
                </a:solidFill>
                <a:latin typeface="Times New Roman" panose="02020603050405020304" pitchFamily="18" charset="0"/>
                <a:cs typeface="Times New Roman" panose="02020603050405020304" pitchFamily="18" charset="0"/>
              </a:rPr>
              <a:t>) by </a:t>
            </a:r>
            <a:r>
              <a:rPr lang="en-US" sz="1800" b="1" i="0" dirty="0">
                <a:solidFill>
                  <a:srgbClr val="101D49"/>
                </a:solidFill>
                <a:latin typeface="Times New Roman" panose="02020603050405020304" pitchFamily="18" charset="0"/>
                <a:cs typeface="Times New Roman" panose="02020603050405020304" pitchFamily="18" charset="0"/>
              </a:rPr>
              <a:t>June 09, 2023</a:t>
            </a:r>
            <a:r>
              <a:rPr lang="en-US" sz="1800" i="0" dirty="0">
                <a:solidFill>
                  <a:srgbClr val="101D49"/>
                </a:solidFill>
                <a:latin typeface="Times New Roman" panose="02020603050405020304" pitchFamily="18" charset="0"/>
                <a:cs typeface="Times New Roman" panose="02020603050405020304" pitchFamily="18" charset="0"/>
              </a:rPr>
              <a:t>.</a:t>
            </a:r>
            <a:endParaRPr lang="en-US" sz="1800" i="0" dirty="0">
              <a:solidFill>
                <a:schemeClr val="tx1"/>
              </a:solidFill>
              <a:latin typeface="Times New Roman" panose="02020603050405020304" pitchFamily="18" charset="0"/>
              <a:cs typeface="Times New Roman" panose="02020603050405020304" pitchFamily="18" charset="0"/>
            </a:endParaRPr>
          </a:p>
          <a:p>
            <a:pPr lvl="1">
              <a:spcBef>
                <a:spcPts val="600"/>
              </a:spcBef>
            </a:pPr>
            <a:endParaRPr lang="en-US" sz="1600" i="0" dirty="0">
              <a:solidFill>
                <a:schemeClr val="tx1"/>
              </a:solidFill>
              <a:latin typeface="Times New Roman" panose="02020603050405020304" pitchFamily="18" charset="0"/>
              <a:cs typeface="Times New Roman" panose="02020603050405020304" pitchFamily="18" charset="0"/>
            </a:endParaRPr>
          </a:p>
          <a:p>
            <a:endParaRPr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2255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Technical Proposal </a:t>
            </a:r>
            <a:r>
              <a:rPr lang="en-US" sz="2400" dirty="0">
                <a:latin typeface="Times New Roman" panose="02020603050405020304" pitchFamily="18" charset="0"/>
                <a:cs typeface="Times New Roman" panose="02020603050405020304" pitchFamily="18" charset="0"/>
              </a:rPr>
              <a:t>(Attachment F)</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48544"/>
            <a:ext cx="9601200" cy="4038596"/>
          </a:xfrm>
        </p:spPr>
        <p:txBody>
          <a:bodyPr>
            <a:normAutofit/>
          </a:bodyPr>
          <a:lstStyle/>
          <a:p>
            <a:pPr>
              <a:spcBef>
                <a:spcPts val="0"/>
              </a:spcBef>
              <a:spcAft>
                <a:spcPts val="0"/>
              </a:spcAft>
            </a:pP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Technical Proposal must be divided into the sections as described in Attachment F.  </a:t>
            </a:r>
          </a:p>
          <a:p>
            <a:pPr marL="0" indent="0">
              <a:spcBef>
                <a:spcPts val="0"/>
              </a:spcBef>
              <a:spcAft>
                <a:spcPts val="0"/>
              </a:spcAft>
              <a:buNone/>
            </a:pPr>
            <a:endPar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Every point made in each section must be addressed in the order given. The same outline numbers must be used in the response.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Where appropriate, supporting documentation may be referenced by a page and paragraph number. However, when this is done, the body of the Technical Proposal must contain a meaningful summary of the referenced material. </a:t>
            </a: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referenced document must be included as an appendix to the technical proposal with referenced sections clearly marked</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If there are multiple references or multiple documents, these must be listed and organized for ease of use by the State.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4121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78904"/>
            <a:ext cx="9601200" cy="2900191"/>
          </a:xfrm>
        </p:spPr>
        <p:txBody>
          <a:bodyPr>
            <a:noAutofit/>
          </a:bodyPr>
          <a:lstStyle/>
          <a:p>
            <a:r>
              <a:rPr lang="en-US" sz="1800" dirty="0">
                <a:solidFill>
                  <a:srgbClr val="101D49"/>
                </a:solidFill>
                <a:latin typeface="Times New Roman" panose="02020603050405020304" pitchFamily="18" charset="0"/>
                <a:cs typeface="Times New Roman" panose="02020603050405020304" pitchFamily="18" charset="0"/>
              </a:rPr>
              <a:t>Please complete the template provided for the Cost Proposal by populating ONLY the yellow shaded cells.  The Total Cost will populate automatically. The Cost Proposal (Attachment D) must be returned in the original </a:t>
            </a:r>
            <a:r>
              <a:rPr lang="en-US" sz="1800" b="1" u="sng" dirty="0">
                <a:solidFill>
                  <a:srgbClr val="101D49"/>
                </a:solidFill>
                <a:latin typeface="Times New Roman" panose="02020603050405020304" pitchFamily="18" charset="0"/>
                <a:cs typeface="Times New Roman" panose="02020603050405020304" pitchFamily="18" charset="0"/>
              </a:rPr>
              <a:t>Excel</a:t>
            </a:r>
            <a:r>
              <a:rPr lang="en-US" sz="1800" dirty="0">
                <a:solidFill>
                  <a:srgbClr val="101D49"/>
                </a:solidFill>
                <a:latin typeface="Times New Roman" panose="02020603050405020304" pitchFamily="18" charset="0"/>
                <a:cs typeface="Times New Roman" panose="02020603050405020304" pitchFamily="18" charset="0"/>
              </a:rPr>
              <a:t> format (No PDFs). </a:t>
            </a:r>
          </a:p>
          <a:p>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Cost Proposals will be scored based on the Total Cost (found in cell E6</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 of the Administrative tab</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for the initial two</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 (2) </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year term.  The lowest cost proposal receives a total of 35 points.  The normalization formula is as follows:</a:t>
            </a:r>
            <a:endParaRPr lang="en-US" sz="1800"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indent="0" algn="ctr">
              <a:spcBef>
                <a:spcPts val="0"/>
              </a:spcBef>
              <a:spcAft>
                <a:spcPts val="0"/>
              </a:spcAft>
              <a:buNone/>
            </a:pPr>
            <a:r>
              <a:rPr lang="en-US" sz="1800" i="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Respondent’s Cost Score = (Lowest Cost Proposal / Total Cost of Proposal) X 35</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0" marR="0" indent="0">
              <a:spcBef>
                <a:spcPts val="0"/>
              </a:spcBef>
              <a:spcAft>
                <a:spcPts val="0"/>
              </a:spcAft>
              <a:buNone/>
            </a:pPr>
            <a:endParaRPr lang="en-US" sz="18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provide a brief narrative (not longer than two pages) in support of each Cost Proposal item and return this document in a PDF format, labeled as “Cost Proposal Narrative.”</a:t>
            </a:r>
          </a:p>
          <a:p>
            <a:pPr>
              <a:spcBef>
                <a:spcPts val="0"/>
              </a:spcBef>
              <a:spcAft>
                <a:spcPts val="0"/>
              </a:spcAft>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list and describe as part of its Cost Proposal any special cost assumptions, conditions, and/or constraints relative to, or which impact, the prices presented on the Cost Schedules. The Respondent should return this document in a PDF format, labeled as “Cost Assumptions, Conditions and Constraints”.</a:t>
            </a:r>
          </a:p>
          <a:p>
            <a:pPr marL="0" indent="0">
              <a:spcBef>
                <a:spcPts val="0"/>
              </a:spcBef>
              <a:spcAft>
                <a:spcPts val="0"/>
              </a:spcAft>
              <a:buNone/>
            </a:pPr>
            <a:endParaRPr lang="en-US" sz="1800" dirty="0">
              <a:solidFill>
                <a:schemeClr val="tx1"/>
              </a:solidFill>
            </a:endParaRPr>
          </a:p>
        </p:txBody>
      </p:sp>
    </p:spTree>
    <p:extLst>
      <p:ext uri="{BB962C8B-B14F-4D97-AF65-F5344CB8AC3E}">
        <p14:creationId xmlns:p14="http://schemas.microsoft.com/office/powerpoint/2010/main" val="483112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665303241"/>
              </p:ext>
            </p:extLst>
          </p:nvPr>
        </p:nvGraphicFramePr>
        <p:xfrm>
          <a:off x="1371600" y="1997513"/>
          <a:ext cx="9083842" cy="4016028"/>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rgbClr val="101D49"/>
                          </a:solidFill>
                          <a:latin typeface="+mn-lt"/>
                          <a:ea typeface="Times New Roman"/>
                          <a:cs typeface="Calibri"/>
                        </a:rPr>
                        <a:t>Criteria</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Points</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spcBef>
                          <a:spcPts val="0"/>
                        </a:spcBef>
                        <a:spcAft>
                          <a:spcPts val="0"/>
                        </a:spcAft>
                        <a:buFont typeface="+mj-lt"/>
                        <a:buAutoNum type="arabicPeriod"/>
                      </a:pPr>
                      <a:r>
                        <a:rPr lang="en-US" sz="1500" b="1" spc="-10" dirty="0">
                          <a:solidFill>
                            <a:srgbClr val="101D49"/>
                          </a:solidFill>
                          <a:latin typeface="+mn-lt"/>
                          <a:ea typeface="Times New Roman"/>
                          <a:cs typeface="Calibri"/>
                        </a:rPr>
                        <a:t>Adherence to Mandatory Requirements</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Pass/Fail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spcBef>
                          <a:spcPts val="0"/>
                        </a:spcBef>
                        <a:spcAft>
                          <a:spcPts val="0"/>
                        </a:spcAft>
                        <a:buFont typeface="+mj-lt"/>
                        <a:buAutoNum type="arabicPeriod" startAt="2"/>
                      </a:pPr>
                      <a:r>
                        <a:rPr lang="en-US" sz="1500" b="1" dirty="0">
                          <a:solidFill>
                            <a:srgbClr val="101D49"/>
                          </a:solidFill>
                          <a:latin typeface="+mn-lt"/>
                          <a:ea typeface="Times New Roman"/>
                          <a:cs typeface="Calibri"/>
                        </a:rPr>
                        <a:t>Management Assessment/Quality (Business and Technical Proposal)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mn-lt"/>
                          <a:ea typeface="Times New Roman"/>
                          <a:cs typeface="Calibri"/>
                        </a:rPr>
                        <a:t>45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spcBef>
                          <a:spcPts val="0"/>
                        </a:spcBef>
                        <a:spcAft>
                          <a:spcPts val="0"/>
                        </a:spcAft>
                        <a:buFont typeface="+mj-lt"/>
                        <a:buAutoNum type="arabicPeriod" startAt="3"/>
                      </a:pPr>
                      <a:r>
                        <a:rPr lang="en-US" sz="1500" b="1" dirty="0">
                          <a:solidFill>
                            <a:srgbClr val="101D49"/>
                          </a:solidFill>
                          <a:latin typeface="+mn-lt"/>
                          <a:ea typeface="Times New Roman"/>
                          <a:cs typeface="Calibri"/>
                        </a:rPr>
                        <a:t>Cost (Cost Proposal)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mn-lt"/>
                          <a:ea typeface="Times New Roman"/>
                          <a:cs typeface="Calibri"/>
                        </a:rPr>
                        <a:t>35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4.    Buy Indiana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mn-lt"/>
                          <a:ea typeface="Times New Roman"/>
                          <a:cs typeface="Calibri"/>
                        </a:rPr>
                        <a:t>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4444633"/>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5.  Minority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mn-lt"/>
                          <a:ea typeface="Times New Roman"/>
                          <a:cs typeface="Calibri"/>
                        </a:rPr>
                        <a:t>5 points</a:t>
                      </a:r>
                    </a:p>
                    <a:p>
                      <a:pPr marL="0" marR="0" algn="ctr">
                        <a:spcBef>
                          <a:spcPts val="0"/>
                        </a:spcBef>
                        <a:spcAft>
                          <a:spcPts val="0"/>
                        </a:spcAft>
                      </a:pPr>
                      <a:r>
                        <a:rPr lang="en-US" sz="1500" b="1" kern="1200" dirty="0">
                          <a:solidFill>
                            <a:srgbClr val="101D49"/>
                          </a:solidFill>
                          <a:latin typeface="+mn-lt"/>
                          <a:ea typeface="Times New Roman"/>
                          <a:cs typeface="Calibri"/>
                        </a:rPr>
                        <a:t>(1 bonus point is available, see Section 3.2.5)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Calibri"/>
                        </a:rPr>
                        <a:t>6. Women Business Enterprise Subcontractor Commitment</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5 points</a:t>
                      </a:r>
                    </a:p>
                    <a:p>
                      <a:pPr marL="0" marR="0" algn="ctr">
                        <a:spcBef>
                          <a:spcPts val="0"/>
                        </a:spcBef>
                        <a:spcAft>
                          <a:spcPts val="0"/>
                        </a:spcAft>
                      </a:pPr>
                      <a:r>
                        <a:rPr lang="en-US" sz="1500" b="1" dirty="0">
                          <a:solidFill>
                            <a:srgbClr val="101D49"/>
                          </a:solidFill>
                          <a:latin typeface="+mn-lt"/>
                          <a:ea typeface="Times New Roman"/>
                          <a:cs typeface="Calibri"/>
                        </a:rPr>
                        <a:t>(1 bonus point is available, see Section 3.2.6)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36688">
                <a:tc>
                  <a:txBody>
                    <a:bodyPr/>
                    <a:lstStyle/>
                    <a:p>
                      <a:pPr marL="0" marR="0" lvl="0" indent="0">
                        <a:spcBef>
                          <a:spcPts val="0"/>
                        </a:spcBef>
                        <a:spcAft>
                          <a:spcPts val="0"/>
                        </a:spcAft>
                        <a:buFont typeface="+mj-lt"/>
                        <a:buNone/>
                      </a:pPr>
                      <a:r>
                        <a:rPr lang="en-US" sz="1500" b="1" dirty="0">
                          <a:solidFill>
                            <a:srgbClr val="101D49"/>
                          </a:solidFill>
                          <a:latin typeface="+mn-lt"/>
                          <a:ea typeface="Times New Roman"/>
                          <a:cs typeface="Times New Roman"/>
                        </a:rPr>
                        <a:t>7. Indiana Veteran Owned Small Business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5 points                                                                             (1 bonus point is available, see Section 3.2.7)</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7865524"/>
                  </a:ext>
                </a:extLst>
              </a:tr>
              <a:tr h="313168">
                <a:tc>
                  <a:txBody>
                    <a:bodyPr/>
                    <a:lstStyle/>
                    <a:p>
                      <a:pPr marL="0" marR="0" algn="ctr">
                        <a:spcBef>
                          <a:spcPts val="0"/>
                        </a:spcBef>
                        <a:spcAft>
                          <a:spcPts val="0"/>
                        </a:spcAft>
                      </a:pPr>
                      <a:r>
                        <a:rPr lang="en-US" sz="1500" b="1" dirty="0">
                          <a:solidFill>
                            <a:srgbClr val="101D49"/>
                          </a:solidFill>
                          <a:latin typeface="+mn-lt"/>
                          <a:ea typeface="Times New Roman"/>
                          <a:cs typeface="Calibri"/>
                        </a:rPr>
                        <a:t>Total</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mn-lt"/>
                          <a:ea typeface="Times New Roman"/>
                          <a:cs typeface="Calibri"/>
                        </a:rPr>
                        <a:t>100 (103 if bonus awarded)</a:t>
                      </a:r>
                      <a:endParaRPr lang="en-US" sz="1500" b="1" dirty="0">
                        <a:solidFill>
                          <a:srgbClr val="101D49"/>
                        </a:solidFill>
                        <a:latin typeface="+mn-lt"/>
                        <a:ea typeface="Times New Roman"/>
                        <a:cs typeface="Times New Roman"/>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2035375"/>
            <a:ext cx="9601200" cy="3525252"/>
          </a:xfrm>
        </p:spPr>
        <p:txBody>
          <a:bodyPr>
            <a:normAutofit fontScale="92500" lnSpcReduction="20000"/>
          </a:bodyPr>
          <a:lstStyle/>
          <a:p>
            <a:pPr marL="0" indent="0">
              <a:lnSpc>
                <a:spcPct val="110000"/>
              </a:lnSpc>
              <a:buNone/>
              <a:defRPr/>
            </a:pPr>
            <a:r>
              <a:rPr lang="en-US" altLang="en-US" sz="2600" b="1" dirty="0">
                <a:solidFill>
                  <a:srgbClr val="101D49"/>
                </a:solidFill>
              </a:rPr>
              <a:t>Mission/Vision </a:t>
            </a:r>
          </a:p>
          <a:p>
            <a:pPr lvl="1"/>
            <a:r>
              <a:rPr lang="en-US" altLang="en-US" sz="2600" i="0" dirty="0">
                <a:solidFill>
                  <a:srgbClr val="101D49"/>
                </a:solidFill>
              </a:rPr>
              <a:t>Promote, monitor, and enforce the standards for certification of minority and women’s business enterprises.</a:t>
            </a:r>
          </a:p>
          <a:p>
            <a:pPr lvl="1"/>
            <a:r>
              <a:rPr lang="en-US" altLang="en-US" sz="2600" i="0" dirty="0">
                <a:solidFill>
                  <a:srgbClr val="101D49"/>
                </a:solidFill>
              </a:rPr>
              <a:t>Provide equal opportunity to minority and women enterprises in the state’s procurement and contracting process.</a:t>
            </a:r>
          </a:p>
          <a:p>
            <a:pPr marL="0" indent="0">
              <a:lnSpc>
                <a:spcPct val="110000"/>
              </a:lnSpc>
              <a:buNone/>
              <a:defRPr/>
            </a:pPr>
            <a:r>
              <a:rPr lang="en-US" sz="2600" b="1" dirty="0">
                <a:solidFill>
                  <a:srgbClr val="101D49"/>
                </a:solidFill>
              </a:rPr>
              <a:t>Nondiscrimination and Antidiscrimination Laws</a:t>
            </a:r>
          </a:p>
          <a:p>
            <a:pPr lvl="1"/>
            <a:r>
              <a:rPr lang="en-US" sz="2600" i="0" dirty="0">
                <a:solidFill>
                  <a:srgbClr val="101D49"/>
                </a:solidFill>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p>
        </p:txBody>
      </p:sp>
    </p:spTree>
    <p:extLst>
      <p:ext uri="{BB962C8B-B14F-4D97-AF65-F5344CB8AC3E}">
        <p14:creationId xmlns:p14="http://schemas.microsoft.com/office/powerpoint/2010/main" val="629086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1900992"/>
            <a:ext cx="9601200" cy="4199023"/>
          </a:xfrm>
        </p:spPr>
        <p:txBody>
          <a:bodyPr>
            <a:normAutofit fontScale="85000" lnSpcReduction="20000"/>
          </a:bodyPr>
          <a:lstStyle/>
          <a:p>
            <a:pPr marL="0" indent="0">
              <a:buNone/>
            </a:pPr>
            <a:r>
              <a:rPr lang="en-US" altLang="en-US" sz="2600" b="1" dirty="0">
                <a:solidFill>
                  <a:srgbClr val="101D49"/>
                </a:solidFill>
              </a:rPr>
              <a:t>Contact Information</a:t>
            </a:r>
          </a:p>
          <a:p>
            <a:pPr lvl="1"/>
            <a:r>
              <a:rPr lang="en-US" altLang="en-US" sz="2600" i="0" dirty="0">
                <a:solidFill>
                  <a:srgbClr val="101D49"/>
                </a:solidFill>
              </a:rPr>
              <a:t>Phone: 317-232-3061</a:t>
            </a:r>
          </a:p>
          <a:p>
            <a:pPr lvl="1"/>
            <a:r>
              <a:rPr lang="en-US" altLang="en-US" sz="2600" i="0" dirty="0">
                <a:solidFill>
                  <a:srgbClr val="101D49"/>
                </a:solidFill>
              </a:rPr>
              <a:t>E-mail</a:t>
            </a:r>
            <a:r>
              <a:rPr lang="en-US" altLang="en-US" sz="2600" b="1" i="0" dirty="0">
                <a:solidFill>
                  <a:srgbClr val="101D49"/>
                </a:solidFill>
              </a:rPr>
              <a:t>:</a:t>
            </a:r>
            <a:r>
              <a:rPr lang="en-US" altLang="en-US" sz="2600" i="0" dirty="0">
                <a:solidFill>
                  <a:srgbClr val="101D49"/>
                </a:solidFill>
              </a:rPr>
              <a:t> </a:t>
            </a:r>
            <a:r>
              <a:rPr lang="en-US" altLang="en-US" sz="2600" i="0" dirty="0">
                <a:hlinkClick r:id="rId2"/>
              </a:rPr>
              <a:t>mwbecompliance@idoa.in.gov</a:t>
            </a:r>
            <a:endParaRPr lang="en-US" altLang="en-US" sz="2600" i="0" dirty="0"/>
          </a:p>
          <a:p>
            <a:pPr lvl="1"/>
            <a:r>
              <a:rPr lang="en-US" altLang="en-US" sz="2600" i="0" dirty="0">
                <a:solidFill>
                  <a:srgbClr val="101D49"/>
                </a:solidFill>
              </a:rPr>
              <a:t>Web: </a:t>
            </a:r>
            <a:r>
              <a:rPr lang="en-US" altLang="en-US" sz="2600" i="0" dirty="0">
                <a:hlinkClick r:id="rId3"/>
              </a:rPr>
              <a:t>www.in.gov/idoa/mwbe</a:t>
            </a:r>
            <a:br>
              <a:rPr lang="en-US" altLang="en-US" sz="2600" i="0" dirty="0"/>
            </a:br>
            <a:endParaRPr lang="en-US" altLang="en-US" sz="2600" i="0" dirty="0"/>
          </a:p>
          <a:p>
            <a:pPr marL="0" indent="0">
              <a:buNone/>
            </a:pPr>
            <a:r>
              <a:rPr lang="en-US" altLang="en-US" sz="2600" b="1" dirty="0">
                <a:solidFill>
                  <a:srgbClr val="101D49"/>
                </a:solidFill>
              </a:rPr>
              <a:t>Complete Attachment A, MBE/WBE Form</a:t>
            </a:r>
          </a:p>
          <a:p>
            <a:pPr>
              <a:buNone/>
            </a:pPr>
            <a:r>
              <a:rPr lang="en-US" altLang="en-US" sz="2600" dirty="0">
                <a:solidFill>
                  <a:srgbClr val="101D49"/>
                </a:solidFill>
              </a:rPr>
              <a:t>	- Include sub-contractor letter of commitment</a:t>
            </a:r>
            <a:br>
              <a:rPr lang="en-US" altLang="en-US" sz="2600" dirty="0">
                <a:solidFill>
                  <a:srgbClr val="101D49"/>
                </a:solidFill>
              </a:rPr>
            </a:br>
            <a:r>
              <a:rPr lang="en-US" altLang="en-US" sz="2600" dirty="0">
                <a:solidFill>
                  <a:srgbClr val="101D49"/>
                </a:solidFill>
              </a:rPr>
              <a:t> </a:t>
            </a:r>
          </a:p>
          <a:p>
            <a:pPr marL="0" indent="0">
              <a:buNone/>
            </a:pPr>
            <a:r>
              <a:rPr lang="en-US" altLang="en-US" sz="2600" b="1" dirty="0">
                <a:solidFill>
                  <a:srgbClr val="101D49"/>
                </a:solidFill>
              </a:rPr>
              <a:t>Goals for Proposal</a:t>
            </a:r>
          </a:p>
          <a:p>
            <a:pPr>
              <a:buNone/>
            </a:pPr>
            <a:r>
              <a:rPr lang="en-US" altLang="en-US" sz="2600" dirty="0">
                <a:solidFill>
                  <a:srgbClr val="101D49"/>
                </a:solidFill>
              </a:rPr>
              <a:t>	- 8% Minority Business Enterprise</a:t>
            </a:r>
          </a:p>
          <a:p>
            <a:pPr>
              <a:buNone/>
            </a:pPr>
            <a:r>
              <a:rPr lang="en-US" altLang="en-US" sz="2600" dirty="0">
                <a:solidFill>
                  <a:srgbClr val="101D49"/>
                </a:solidFill>
              </a:rPr>
              <a:t>	- 11% Women’s Business Enterprise</a:t>
            </a:r>
            <a:endParaRPr lang="en-US" sz="2600" dirty="0">
              <a:solidFill>
                <a:srgbClr val="101D49"/>
              </a:solidFill>
            </a:endParaRPr>
          </a:p>
          <a:p>
            <a:endParaRPr lang="en-US" dirty="0"/>
          </a:p>
        </p:txBody>
      </p:sp>
    </p:spTree>
    <p:extLst>
      <p:ext uri="{BB962C8B-B14F-4D97-AF65-F5344CB8AC3E}">
        <p14:creationId xmlns:p14="http://schemas.microsoft.com/office/powerpoint/2010/main" val="4142864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EC6557-E213-4D8D-83EC-513280F8E977}"/>
              </a:ext>
            </a:extLst>
          </p:cNvPr>
          <p:cNvPicPr>
            <a:picLocks noChangeAspect="1"/>
          </p:cNvPicPr>
          <p:nvPr/>
        </p:nvPicPr>
        <p:blipFill>
          <a:blip r:embed="rId2"/>
          <a:stretch>
            <a:fillRect/>
          </a:stretch>
        </p:blipFill>
        <p:spPr>
          <a:xfrm>
            <a:off x="3745346" y="449339"/>
            <a:ext cx="4701309" cy="5994653"/>
          </a:xfrm>
          <a:prstGeom prst="rect">
            <a:avLst/>
          </a:prstGeom>
        </p:spPr>
      </p:pic>
    </p:spTree>
    <p:extLst>
      <p:ext uri="{BB962C8B-B14F-4D97-AF65-F5344CB8AC3E}">
        <p14:creationId xmlns:p14="http://schemas.microsoft.com/office/powerpoint/2010/main" val="1283004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92500"/>
          </a:bodyPr>
          <a:lstStyle/>
          <a:p>
            <a:pPr marL="0" indent="0">
              <a:lnSpc>
                <a:spcPct val="110000"/>
              </a:lnSpc>
              <a:buNone/>
              <a:defRPr/>
            </a:pPr>
            <a:r>
              <a:rPr lang="en-US" b="1" dirty="0">
                <a:solidFill>
                  <a:srgbClr val="101D49"/>
                </a:solidFill>
              </a:rPr>
              <a:t>Prime contractors must ensure that the proposed subcontractors meet the following criteria:</a:t>
            </a:r>
          </a:p>
          <a:p>
            <a:pPr lvl="0"/>
            <a:r>
              <a:rPr lang="en-US" dirty="0">
                <a:solidFill>
                  <a:srgbClr val="101D49"/>
                </a:solidFill>
              </a:rPr>
              <a:t>Are listed in the IDOA Directory of Certified Firms, on or before the proposal due date, national diversity plans are generally not accepted. The directory can be found here: </a:t>
            </a:r>
            <a:r>
              <a:rPr lang="en-US" dirty="0">
                <a:hlinkClick r:id="rId2"/>
              </a:rPr>
              <a:t>http://www.in.gov/idoa/mwbe/2743.htm</a:t>
            </a:r>
            <a:r>
              <a:rPr lang="en-US" dirty="0"/>
              <a:t>. </a:t>
            </a:r>
          </a:p>
          <a:p>
            <a:r>
              <a:rPr lang="en-US" b="1" dirty="0">
                <a:solidFill>
                  <a:srgbClr val="101D49"/>
                </a:solidFill>
              </a:rPr>
              <a:t>Serve a Valuable Scope Contribution (VSC) on the engagement, as confirmed by the State.</a:t>
            </a:r>
          </a:p>
          <a:p>
            <a:r>
              <a:rPr lang="en-US" dirty="0">
                <a:solidFill>
                  <a:srgbClr val="101D49"/>
                </a:solidFill>
              </a:rPr>
              <a:t>Provide the goods or services specific to the contract and within the industry area for which it is certified.</a:t>
            </a:r>
          </a:p>
          <a:p>
            <a:endParaRPr lang="en-US" dirty="0"/>
          </a:p>
        </p:txBody>
      </p:sp>
    </p:spTree>
    <p:extLst>
      <p:ext uri="{BB962C8B-B14F-4D97-AF65-F5344CB8AC3E}">
        <p14:creationId xmlns:p14="http://schemas.microsoft.com/office/powerpoint/2010/main" val="3542536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sp>
        <p:nvSpPr>
          <p:cNvPr id="6" name="Content Placeholder 5"/>
          <p:cNvSpPr>
            <a:spLocks noGrp="1"/>
          </p:cNvSpPr>
          <p:nvPr>
            <p:ph idx="1"/>
          </p:nvPr>
        </p:nvSpPr>
        <p:spPr/>
        <p:txBody>
          <a:bodyPr>
            <a:normAutofit/>
          </a:bodyPr>
          <a:lstStyle/>
          <a:p>
            <a:pPr marL="0" indent="0">
              <a:buNone/>
            </a:pPr>
            <a:r>
              <a:rPr lang="en-US" b="1" dirty="0">
                <a:solidFill>
                  <a:srgbClr val="101D49"/>
                </a:solidFill>
              </a:rPr>
              <a:t>Prime contractors should note the following: </a:t>
            </a:r>
          </a:p>
          <a:p>
            <a:pPr lvl="0"/>
            <a:r>
              <a:rPr lang="en-US" dirty="0">
                <a:solidFill>
                  <a:srgbClr val="101D49"/>
                </a:solidFill>
              </a:rPr>
              <a:t>Subcontractors’ MBE/WBE Certification Letter, provided by IDOA, must accompany the proposal to show current status of certification.</a:t>
            </a:r>
          </a:p>
          <a:p>
            <a:pPr lvl="0"/>
            <a:r>
              <a:rPr lang="en-US" dirty="0">
                <a:solidFill>
                  <a:srgbClr val="101D49"/>
                </a:solidFill>
              </a:rPr>
              <a:t>Each firm may only serve as one classification – MBE or WBE (see section 1.22)</a:t>
            </a:r>
          </a:p>
          <a:p>
            <a:pPr lvl="0"/>
            <a:r>
              <a:rPr lang="en-US" dirty="0">
                <a:solidFill>
                  <a:srgbClr val="101D49"/>
                </a:solidFill>
              </a:rPr>
              <a:t>Pursuant to 25 IAC 5-6-2(b)(d), a Prime Contractor who is an MBE or WBE must meet subcontractor goals by using other listed certified firms.  Certified Prime Contractors cannot count their own workforce or companies to meet this requirement.</a:t>
            </a:r>
          </a:p>
          <a:p>
            <a:endParaRPr lang="en-US" dirty="0"/>
          </a:p>
        </p:txBody>
      </p:sp>
    </p:spTree>
    <p:extLst>
      <p:ext uri="{BB962C8B-B14F-4D97-AF65-F5344CB8AC3E}">
        <p14:creationId xmlns:p14="http://schemas.microsoft.com/office/powerpoint/2010/main" val="3328580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2298033"/>
            <a:ext cx="4443984" cy="3569372"/>
          </a:xfrm>
        </p:spPr>
        <p:txBody>
          <a:bodyPr>
            <a:noAutofit/>
          </a:bodyPr>
          <a:lstStyle/>
          <a:p>
            <a:pPr>
              <a:spcBef>
                <a:spcPts val="0"/>
              </a:spcBef>
            </a:pPr>
            <a:r>
              <a:rPr lang="en-US" dirty="0">
                <a:solidFill>
                  <a:srgbClr val="101D49"/>
                </a:solidFill>
                <a:latin typeface="Times New Roman" panose="02020603050405020304" pitchFamily="18" charset="0"/>
                <a:cs typeface="Times New Roman" panose="02020603050405020304" pitchFamily="18" charset="0"/>
              </a:rPr>
              <a:t>General Information </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Purpose of RFP</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Confidential Information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Indiana Economic Impact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Business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Technical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Cost Proposal</a:t>
            </a:r>
          </a:p>
          <a:p>
            <a:pPr marL="530339" lvl="1" indent="0">
              <a:spcBef>
                <a:spcPts val="0"/>
              </a:spcBef>
              <a:buNone/>
            </a:pPr>
            <a:endParaRPr lang="en-US" sz="2400" dirty="0">
              <a:solidFill>
                <a:srgbClr val="101D49"/>
              </a:solidFill>
            </a:endParaRPr>
          </a:p>
        </p:txBody>
      </p:sp>
      <p:sp>
        <p:nvSpPr>
          <p:cNvPr id="9" name="Content Placeholder 8"/>
          <p:cNvSpPr>
            <a:spLocks noGrp="1"/>
          </p:cNvSpPr>
          <p:nvPr>
            <p:ph sz="quarter" idx="4"/>
          </p:nvPr>
        </p:nvSpPr>
        <p:spPr>
          <a:xfrm>
            <a:off x="6528816" y="2298033"/>
            <a:ext cx="4443984" cy="3689688"/>
          </a:xfrm>
        </p:spPr>
        <p:txBody>
          <a:bodyPr>
            <a:normAutofit/>
          </a:bodyPr>
          <a:lstStyle/>
          <a:p>
            <a:pPr lvl="0">
              <a:spcBef>
                <a:spcPts val="0"/>
              </a:spcBef>
            </a:pPr>
            <a:r>
              <a:rPr lang="en-US"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Indiana Veteran Owned Small Business Enterprises (IVOSB)</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Submission Requirements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Questions (Attachment G)</a:t>
            </a:r>
          </a:p>
          <a:p>
            <a:endParaRPr lang="en-US" dirty="0"/>
          </a:p>
        </p:txBody>
      </p:sp>
      <p:sp>
        <p:nvSpPr>
          <p:cNvPr id="5" name="Title 4"/>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Minority and Women’s Business Enterprises</a:t>
            </a:r>
          </a:p>
        </p:txBody>
      </p:sp>
      <p:pic>
        <p:nvPicPr>
          <p:cNvPr id="3" name="Picture 2">
            <a:extLst>
              <a:ext uri="{FF2B5EF4-FFF2-40B4-BE49-F238E27FC236}">
                <a16:creationId xmlns:a16="http://schemas.microsoft.com/office/drawing/2014/main" id="{9ED87013-8C07-5BD1-715F-936A4DB10E7B}"/>
              </a:ext>
            </a:extLst>
          </p:cNvPr>
          <p:cNvPicPr>
            <a:picLocks noChangeAspect="1"/>
          </p:cNvPicPr>
          <p:nvPr/>
        </p:nvPicPr>
        <p:blipFill>
          <a:blip r:embed="rId3"/>
          <a:stretch>
            <a:fillRect/>
          </a:stretch>
        </p:blipFill>
        <p:spPr>
          <a:xfrm>
            <a:off x="1776820" y="1518435"/>
            <a:ext cx="9012982" cy="4772659"/>
          </a:xfrm>
          <a:prstGeom prst="rect">
            <a:avLst/>
          </a:prstGeom>
        </p:spPr>
      </p:pic>
      <p:sp>
        <p:nvSpPr>
          <p:cNvPr id="7" name="Right Arrow 10">
            <a:extLst>
              <a:ext uri="{FF2B5EF4-FFF2-40B4-BE49-F238E27FC236}">
                <a16:creationId xmlns:a16="http://schemas.microsoft.com/office/drawing/2014/main" id="{0B59D8D5-1A76-4A81-B70D-CA2B82D74BEA}"/>
              </a:ext>
            </a:extLst>
          </p:cNvPr>
          <p:cNvSpPr/>
          <p:nvPr/>
        </p:nvSpPr>
        <p:spPr>
          <a:xfrm>
            <a:off x="1164936" y="2388682"/>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8" name="Right Arrow 10">
            <a:extLst>
              <a:ext uri="{FF2B5EF4-FFF2-40B4-BE49-F238E27FC236}">
                <a16:creationId xmlns:a16="http://schemas.microsoft.com/office/drawing/2014/main" id="{0B59D8D5-1A76-4A81-B70D-CA2B82D74BEA}"/>
              </a:ext>
            </a:extLst>
          </p:cNvPr>
          <p:cNvSpPr/>
          <p:nvPr/>
        </p:nvSpPr>
        <p:spPr>
          <a:xfrm>
            <a:off x="1127978" y="281166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1195115" y="4501211"/>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164936" y="488904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1" name="Right Arrow 10"/>
          <p:cNvSpPr/>
          <p:nvPr/>
        </p:nvSpPr>
        <p:spPr>
          <a:xfrm rot="10800000" flipV="1">
            <a:off x="10402232" y="4615511"/>
            <a:ext cx="775141" cy="303855"/>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Tree>
    <p:extLst>
      <p:ext uri="{BB962C8B-B14F-4D97-AF65-F5344CB8AC3E}">
        <p14:creationId xmlns:p14="http://schemas.microsoft.com/office/powerpoint/2010/main" val="18994816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a:extLst>
              <a:ext uri="{FF2B5EF4-FFF2-40B4-BE49-F238E27FC236}">
                <a16:creationId xmlns:a16="http://schemas.microsoft.com/office/drawing/2014/main" id="{A659EDE0-18D4-864B-9600-0D5CD9730118}"/>
              </a:ext>
            </a:extLst>
          </p:cNvPr>
          <p:cNvSpPr>
            <a:spLocks noGrp="1" noChangeArrowheads="1"/>
          </p:cNvSpPr>
          <p:nvPr>
            <p:ph type="title"/>
          </p:nvPr>
        </p:nvSpPr>
        <p:spPr bwMode="auto">
          <a:xfrm>
            <a:off x="1371600" y="871538"/>
            <a:ext cx="9601200" cy="828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600" dirty="0"/>
              <a:t>Minority and Women’s Business Enterprises</a:t>
            </a:r>
          </a:p>
        </p:txBody>
      </p:sp>
      <p:sp>
        <p:nvSpPr>
          <p:cNvPr id="6" name="Content Placeholder 5">
            <a:extLst>
              <a:ext uri="{FF2B5EF4-FFF2-40B4-BE49-F238E27FC236}">
                <a16:creationId xmlns:a16="http://schemas.microsoft.com/office/drawing/2014/main" id="{B4520EA6-2921-C445-B955-5901D5F7DED5}"/>
              </a:ext>
            </a:extLst>
          </p:cNvPr>
          <p:cNvSpPr>
            <a:spLocks noGrp="1"/>
          </p:cNvSpPr>
          <p:nvPr>
            <p:ph idx="1"/>
          </p:nvPr>
        </p:nvSpPr>
        <p:spPr>
          <a:xfrm>
            <a:off x="1198295" y="1912474"/>
            <a:ext cx="9601200" cy="4383027"/>
          </a:xfrm>
        </p:spPr>
        <p:txBody>
          <a:bodyPr rtlCol="0">
            <a:normAutofit fontScale="85000" lnSpcReduction="20000"/>
          </a:bodyPr>
          <a:lstStyle/>
          <a:p>
            <a:pPr marL="115888" indent="-115888" defTabSz="914377" eaLnBrk="1" fontAlgn="auto" hangingPunct="1">
              <a:defRPr/>
            </a:pPr>
            <a:r>
              <a:rPr lang="en-US" sz="1800" b="1" dirty="0">
                <a:solidFill>
                  <a:srgbClr val="101D49"/>
                </a:solidFill>
                <a:latin typeface="Franklin Gothic Book" panose="020B0503020102020204" pitchFamily="34" charset="0"/>
              </a:rPr>
              <a:t>MBE/WBE Scoring Methodology:</a:t>
            </a:r>
            <a:r>
              <a:rPr lang="en-US" sz="1800" dirty="0">
                <a:solidFill>
                  <a:srgbClr val="101D49"/>
                </a:solidFill>
                <a:latin typeface="Franklin Gothic Book" panose="020B0503020102020204" pitchFamily="34" charset="0"/>
              </a:rPr>
              <a:t> </a:t>
            </a:r>
            <a:r>
              <a:rPr lang="en-US" sz="1600" dirty="0">
                <a:solidFill>
                  <a:srgbClr val="101D49"/>
                </a:solidFill>
                <a:latin typeface="Franklin Gothic Book" panose="020B0503020102020204" pitchFamily="34" charset="0"/>
              </a:rPr>
              <a:t>MBE/WBE scoring is conducted based on 10 points plus a possible 2 bonus points scale</a:t>
            </a:r>
          </a:p>
          <a:p>
            <a:pPr marL="346075" lvl="1" indent="-111125" defTabSz="914377" eaLnBrk="1" fontAlgn="auto" hangingPunct="1">
              <a:buFont typeface="Arial" pitchFamily="34" charset="0"/>
              <a:buChar char="-"/>
              <a:defRPr/>
            </a:pPr>
            <a:r>
              <a:rPr lang="en-US" sz="1600" i="0" dirty="0">
                <a:solidFill>
                  <a:srgbClr val="101D49"/>
                </a:solidFill>
                <a:latin typeface="Franklin Gothic Book" panose="020B0503020102020204" pitchFamily="34" charset="0"/>
              </a:rPr>
              <a:t>MBE: Possible 5 points + 1 bonus point</a:t>
            </a:r>
          </a:p>
          <a:p>
            <a:pPr marL="346075" lvl="1" indent="-111125" defTabSz="914377" eaLnBrk="1" fontAlgn="auto" hangingPunct="1">
              <a:buFont typeface="Arial" pitchFamily="34" charset="0"/>
              <a:buChar char="-"/>
              <a:defRPr/>
            </a:pPr>
            <a:r>
              <a:rPr lang="en-US" sz="1600" i="0" dirty="0">
                <a:solidFill>
                  <a:srgbClr val="101D49"/>
                </a:solidFill>
                <a:latin typeface="Franklin Gothic Book" panose="020B0503020102020204" pitchFamily="34" charset="0"/>
              </a:rPr>
              <a:t>WBE: Possible 5 points + 1 bonus Point</a:t>
            </a:r>
          </a:p>
          <a:p>
            <a:pPr marL="115888" indent="-115888" defTabSz="914377" eaLnBrk="1" fontAlgn="auto" hangingPunct="1">
              <a:defRPr/>
            </a:pPr>
            <a:r>
              <a:rPr lang="en-US" sz="1800" b="1" dirty="0">
                <a:solidFill>
                  <a:srgbClr val="101D49"/>
                </a:solidFill>
                <a:latin typeface="Franklin Gothic Book" panose="020B0503020102020204" pitchFamily="34" charset="0"/>
              </a:rPr>
              <a:t>Professional Services Scoring Methodology:</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The points will be awarded on the following schedule:</a:t>
            </a:r>
          </a:p>
          <a:p>
            <a:pPr marL="231775" lvl="1" indent="0" defTabSz="914377" eaLnBrk="1" fontAlgn="auto" hangingPunct="1">
              <a:buNone/>
              <a:defRPr/>
            </a:pPr>
            <a:r>
              <a:rPr lang="en-US" sz="1600" i="0" dirty="0">
                <a:solidFill>
                  <a:srgbClr val="101D49"/>
                </a:solidFill>
                <a:latin typeface="Franklin Gothic Book" panose="020B0503020102020204" pitchFamily="34" charset="0"/>
              </a:rPr>
              <a:t>MBE:</a:t>
            </a:r>
            <a:br>
              <a:rPr lang="en-US" sz="1600" i="0" dirty="0">
                <a:solidFill>
                  <a:srgbClr val="101D49"/>
                </a:solidFill>
                <a:latin typeface="Franklin Gothic Book" panose="020B0503020102020204" pitchFamily="34" charset="0"/>
              </a:rPr>
            </a:br>
            <a:br>
              <a:rPr lang="en-US" sz="1600" i="0" dirty="0">
                <a:solidFill>
                  <a:srgbClr val="101D49"/>
                </a:solidFill>
                <a:latin typeface="Franklin Gothic Book" panose="020B0503020102020204" pitchFamily="34" charset="0"/>
              </a:rPr>
            </a:b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endParaRPr lang="en-US" sz="1600" i="0" dirty="0">
              <a:solidFill>
                <a:srgbClr val="101D49"/>
              </a:solidFill>
              <a:latin typeface="Franklin Gothic Book" panose="020B0503020102020204" pitchFamily="34" charset="0"/>
            </a:endParaRPr>
          </a:p>
          <a:p>
            <a:pPr marL="231775" lvl="1" indent="0" defTabSz="914377" eaLnBrk="1" fontAlgn="auto" hangingPunct="1">
              <a:buNone/>
              <a:defRPr/>
            </a:pPr>
            <a:r>
              <a:rPr lang="en-US" sz="1600" i="0" dirty="0">
                <a:solidFill>
                  <a:srgbClr val="101D49"/>
                </a:solidFill>
                <a:latin typeface="Franklin Gothic Book" panose="020B0503020102020204" pitchFamily="34" charset="0"/>
              </a:rPr>
              <a:t>WBE:</a:t>
            </a:r>
          </a:p>
          <a:p>
            <a:pPr marL="231775" lvl="1" indent="0" defTabSz="914377" eaLnBrk="1" fontAlgn="auto" hangingPunct="1">
              <a:buNone/>
              <a:defRPr/>
            </a:pP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endParaRPr lang="en-US" sz="1600" i="0" dirty="0">
              <a:solidFill>
                <a:srgbClr val="101D49"/>
              </a:solidFill>
              <a:latin typeface="Franklin Gothic Book" panose="020B0503020102020204" pitchFamily="34" charset="0"/>
            </a:endParaRP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If the respondent’s commitment percentage is rounded down to 0% for MBE or WBE participation the respondent will receive 0 points. </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Submissions of 0% participation will result in a deduction of 1 point in each category</a:t>
            </a:r>
          </a:p>
          <a:p>
            <a:pPr marL="346075" lvl="1" indent="-114300" defTabSz="914377" eaLnBrk="1" fontAlgn="auto" hangingPunct="1">
              <a:buFont typeface="Calibri" pitchFamily="34" charset="0"/>
              <a:buChar char="-"/>
              <a:defRPr/>
            </a:pPr>
            <a:r>
              <a:rPr lang="en-US" sz="1600" i="0" dirty="0">
                <a:solidFill>
                  <a:srgbClr val="101D49"/>
                </a:solidFill>
                <a:latin typeface="Franklin Gothic Book" panose="020B0503020102020204" pitchFamily="34" charset="0"/>
              </a:rPr>
              <a:t>The highest submission which exceeds the goal (“exceeds” defined as a commitment percentage that is equal to or greater than 9% </a:t>
            </a:r>
            <a:r>
              <a:rPr lang="en-US" sz="1600" i="0" u="sng" dirty="0">
                <a:solidFill>
                  <a:srgbClr val="101D49"/>
                </a:solidFill>
                <a:latin typeface="Franklin Gothic Book" panose="020B0503020102020204" pitchFamily="34" charset="0"/>
              </a:rPr>
              <a:t>before rounding</a:t>
            </a:r>
            <a:r>
              <a:rPr lang="en-US" sz="1600" i="0" dirty="0">
                <a:solidFill>
                  <a:srgbClr val="101D49"/>
                </a:solidFill>
                <a:latin typeface="Franklin Gothic Book" panose="020B0503020102020204" pitchFamily="34" charset="0"/>
              </a:rPr>
              <a:t>) for the MBE participation or equal to or greater than 12% </a:t>
            </a:r>
            <a:r>
              <a:rPr lang="en-US" sz="1600" i="0" u="sng" dirty="0">
                <a:solidFill>
                  <a:srgbClr val="101D49"/>
                </a:solidFill>
                <a:latin typeface="Franklin Gothic Book" panose="020B0503020102020204" pitchFamily="34" charset="0"/>
              </a:rPr>
              <a:t>before rounding</a:t>
            </a:r>
            <a:r>
              <a:rPr lang="en-US" sz="1600" i="0" dirty="0">
                <a:solidFill>
                  <a:srgbClr val="101D49"/>
                </a:solidFill>
                <a:latin typeface="Franklin Gothic Book" panose="020B0503020102020204" pitchFamily="34" charset="0"/>
              </a:rPr>
              <a:t>) for the WBE participation will receive 6 points (5 points plus 1 bonus point). In case of a tie both firms will receive 6 points.</a:t>
            </a:r>
          </a:p>
          <a:p>
            <a:pPr marL="384038" indent="-384038" defTabSz="914377" eaLnBrk="1" fontAlgn="auto" hangingPunct="1">
              <a:defRPr/>
            </a:pPr>
            <a:endParaRPr lang="en-US" dirty="0">
              <a:solidFill>
                <a:srgbClr val="101D49"/>
              </a:solidFill>
              <a:latin typeface="Franklin Gothic Book" panose="020B0503020102020204" pitchFamily="34" charset="0"/>
            </a:endParaRPr>
          </a:p>
        </p:txBody>
      </p:sp>
      <p:graphicFrame>
        <p:nvGraphicFramePr>
          <p:cNvPr id="2" name="Table 1">
            <a:extLst>
              <a:ext uri="{FF2B5EF4-FFF2-40B4-BE49-F238E27FC236}">
                <a16:creationId xmlns:a16="http://schemas.microsoft.com/office/drawing/2014/main" id="{DCB4FD7E-15C7-2A4F-BE72-160AC070C377}"/>
              </a:ext>
            </a:extLst>
          </p:cNvPr>
          <p:cNvGraphicFramePr>
            <a:graphicFrameLocks noGrp="1"/>
          </p:cNvGraphicFramePr>
          <p:nvPr>
            <p:extLst>
              <p:ext uri="{D42A27DB-BD31-4B8C-83A1-F6EECF244321}">
                <p14:modId xmlns:p14="http://schemas.microsoft.com/office/powerpoint/2010/main" val="3919668773"/>
              </p:ext>
            </p:extLst>
          </p:nvPr>
        </p:nvGraphicFramePr>
        <p:xfrm>
          <a:off x="1720849" y="3454974"/>
          <a:ext cx="4906530" cy="457200"/>
        </p:xfrm>
        <a:graphic>
          <a:graphicData uri="http://schemas.openxmlformats.org/drawingml/2006/table">
            <a:tbl>
              <a:tblPr firstRow="1" bandRow="1">
                <a:tableStyleId>{5C22544A-7EE6-4342-B048-85BDC9FD1C3A}</a:tableStyleId>
              </a:tblPr>
              <a:tblGrid>
                <a:gridCol w="545170">
                  <a:extLst>
                    <a:ext uri="{9D8B030D-6E8A-4147-A177-3AD203B41FA5}">
                      <a16:colId xmlns:a16="http://schemas.microsoft.com/office/drawing/2014/main" val="20000"/>
                    </a:ext>
                  </a:extLst>
                </a:gridCol>
                <a:gridCol w="545170">
                  <a:extLst>
                    <a:ext uri="{9D8B030D-6E8A-4147-A177-3AD203B41FA5}">
                      <a16:colId xmlns:a16="http://schemas.microsoft.com/office/drawing/2014/main" val="20001"/>
                    </a:ext>
                  </a:extLst>
                </a:gridCol>
                <a:gridCol w="545170">
                  <a:extLst>
                    <a:ext uri="{9D8B030D-6E8A-4147-A177-3AD203B41FA5}">
                      <a16:colId xmlns:a16="http://schemas.microsoft.com/office/drawing/2014/main" val="20002"/>
                    </a:ext>
                  </a:extLst>
                </a:gridCol>
                <a:gridCol w="545170">
                  <a:extLst>
                    <a:ext uri="{9D8B030D-6E8A-4147-A177-3AD203B41FA5}">
                      <a16:colId xmlns:a16="http://schemas.microsoft.com/office/drawing/2014/main" val="20003"/>
                    </a:ext>
                  </a:extLst>
                </a:gridCol>
                <a:gridCol w="545170">
                  <a:extLst>
                    <a:ext uri="{9D8B030D-6E8A-4147-A177-3AD203B41FA5}">
                      <a16:colId xmlns:a16="http://schemas.microsoft.com/office/drawing/2014/main" val="20004"/>
                    </a:ext>
                  </a:extLst>
                </a:gridCol>
                <a:gridCol w="545170">
                  <a:extLst>
                    <a:ext uri="{9D8B030D-6E8A-4147-A177-3AD203B41FA5}">
                      <a16:colId xmlns:a16="http://schemas.microsoft.com/office/drawing/2014/main" val="20005"/>
                    </a:ext>
                  </a:extLst>
                </a:gridCol>
                <a:gridCol w="545170">
                  <a:extLst>
                    <a:ext uri="{9D8B030D-6E8A-4147-A177-3AD203B41FA5}">
                      <a16:colId xmlns:a16="http://schemas.microsoft.com/office/drawing/2014/main" val="20006"/>
                    </a:ext>
                  </a:extLst>
                </a:gridCol>
                <a:gridCol w="545170">
                  <a:extLst>
                    <a:ext uri="{9D8B030D-6E8A-4147-A177-3AD203B41FA5}">
                      <a16:colId xmlns:a16="http://schemas.microsoft.com/office/drawing/2014/main" val="20007"/>
                    </a:ext>
                  </a:extLst>
                </a:gridCol>
                <a:gridCol w="545170">
                  <a:extLst>
                    <a:ext uri="{9D8B030D-6E8A-4147-A177-3AD203B41FA5}">
                      <a16:colId xmlns:a16="http://schemas.microsoft.com/office/drawing/2014/main" val="20008"/>
                    </a:ext>
                  </a:extLst>
                </a:gridCol>
              </a:tblGrid>
              <a:tr h="228600">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2%</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6%</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7%</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8%</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0">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Pts.</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.9</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1.35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1.8</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3.125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3.75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4.375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5.0</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7" name="Table 6">
            <a:extLst>
              <a:ext uri="{FF2B5EF4-FFF2-40B4-BE49-F238E27FC236}">
                <a16:creationId xmlns:a16="http://schemas.microsoft.com/office/drawing/2014/main" id="{65E8D737-CAFC-4FFD-98F9-B9CD3302ABFA}"/>
              </a:ext>
            </a:extLst>
          </p:cNvPr>
          <p:cNvGraphicFramePr>
            <a:graphicFrameLocks noGrp="1"/>
          </p:cNvGraphicFramePr>
          <p:nvPr>
            <p:extLst>
              <p:ext uri="{D42A27DB-BD31-4B8C-83A1-F6EECF244321}">
                <p14:modId xmlns:p14="http://schemas.microsoft.com/office/powerpoint/2010/main" val="513847391"/>
              </p:ext>
            </p:extLst>
          </p:nvPr>
        </p:nvGraphicFramePr>
        <p:xfrm>
          <a:off x="1720850" y="4246904"/>
          <a:ext cx="5746830" cy="405130"/>
        </p:xfrm>
        <a:graphic>
          <a:graphicData uri="http://schemas.openxmlformats.org/drawingml/2006/table">
            <a:tbl>
              <a:tblPr firstRow="1" firstCol="1" lastRow="1" lastCol="1" bandRow="1" bandCol="1"/>
              <a:tblGrid>
                <a:gridCol w="388088">
                  <a:extLst>
                    <a:ext uri="{9D8B030D-6E8A-4147-A177-3AD203B41FA5}">
                      <a16:colId xmlns:a16="http://schemas.microsoft.com/office/drawing/2014/main" val="505818598"/>
                    </a:ext>
                  </a:extLst>
                </a:gridCol>
                <a:gridCol w="432786">
                  <a:extLst>
                    <a:ext uri="{9D8B030D-6E8A-4147-A177-3AD203B41FA5}">
                      <a16:colId xmlns:a16="http://schemas.microsoft.com/office/drawing/2014/main" val="4110996870"/>
                    </a:ext>
                  </a:extLst>
                </a:gridCol>
                <a:gridCol w="432786">
                  <a:extLst>
                    <a:ext uri="{9D8B030D-6E8A-4147-A177-3AD203B41FA5}">
                      <a16:colId xmlns:a16="http://schemas.microsoft.com/office/drawing/2014/main" val="1936698711"/>
                    </a:ext>
                  </a:extLst>
                </a:gridCol>
                <a:gridCol w="513667">
                  <a:extLst>
                    <a:ext uri="{9D8B030D-6E8A-4147-A177-3AD203B41FA5}">
                      <a16:colId xmlns:a16="http://schemas.microsoft.com/office/drawing/2014/main" val="2935031794"/>
                    </a:ext>
                  </a:extLst>
                </a:gridCol>
                <a:gridCol w="510829">
                  <a:extLst>
                    <a:ext uri="{9D8B030D-6E8A-4147-A177-3AD203B41FA5}">
                      <a16:colId xmlns:a16="http://schemas.microsoft.com/office/drawing/2014/main" val="2577544573"/>
                    </a:ext>
                  </a:extLst>
                </a:gridCol>
                <a:gridCol w="485288">
                  <a:extLst>
                    <a:ext uri="{9D8B030D-6E8A-4147-A177-3AD203B41FA5}">
                      <a16:colId xmlns:a16="http://schemas.microsoft.com/office/drawing/2014/main" val="2165863181"/>
                    </a:ext>
                  </a:extLst>
                </a:gridCol>
                <a:gridCol w="432786">
                  <a:extLst>
                    <a:ext uri="{9D8B030D-6E8A-4147-A177-3AD203B41FA5}">
                      <a16:colId xmlns:a16="http://schemas.microsoft.com/office/drawing/2014/main" val="1321124808"/>
                    </a:ext>
                  </a:extLst>
                </a:gridCol>
                <a:gridCol w="481740">
                  <a:extLst>
                    <a:ext uri="{9D8B030D-6E8A-4147-A177-3AD203B41FA5}">
                      <a16:colId xmlns:a16="http://schemas.microsoft.com/office/drawing/2014/main" val="3336712895"/>
                    </a:ext>
                  </a:extLst>
                </a:gridCol>
                <a:gridCol w="517215">
                  <a:extLst>
                    <a:ext uri="{9D8B030D-6E8A-4147-A177-3AD203B41FA5}">
                      <a16:colId xmlns:a16="http://schemas.microsoft.com/office/drawing/2014/main" val="41386858"/>
                    </a:ext>
                  </a:extLst>
                </a:gridCol>
                <a:gridCol w="517215">
                  <a:extLst>
                    <a:ext uri="{9D8B030D-6E8A-4147-A177-3AD203B41FA5}">
                      <a16:colId xmlns:a16="http://schemas.microsoft.com/office/drawing/2014/main" val="4045759334"/>
                    </a:ext>
                  </a:extLst>
                </a:gridCol>
                <a:gridCol w="517215">
                  <a:extLst>
                    <a:ext uri="{9D8B030D-6E8A-4147-A177-3AD203B41FA5}">
                      <a16:colId xmlns:a16="http://schemas.microsoft.com/office/drawing/2014/main" val="450948886"/>
                    </a:ext>
                  </a:extLst>
                </a:gridCol>
                <a:gridCol w="517215">
                  <a:extLst>
                    <a:ext uri="{9D8B030D-6E8A-4147-A177-3AD203B41FA5}">
                      <a16:colId xmlns:a16="http://schemas.microsoft.com/office/drawing/2014/main" val="1037764918"/>
                    </a:ext>
                  </a:extLst>
                </a:gridCol>
              </a:tblGrid>
              <a:tr h="204470">
                <a:tc>
                  <a:txBody>
                    <a:bodyPr/>
                    <a:lstStyle/>
                    <a:p>
                      <a:pPr marL="12128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2%</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690" marR="4826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3%</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55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4%</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260" marR="3302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5%</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8699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6%</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2545" marR="29845"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7%</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8%</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9%</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10%</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dirty="0">
                          <a:solidFill>
                            <a:srgbClr val="101D49"/>
                          </a:solidFill>
                          <a:effectLst/>
                          <a:latin typeface="+mn-lt"/>
                          <a:ea typeface="Times New Roman" panose="02020603050405020304" pitchFamily="18" charset="0"/>
                          <a:cs typeface="Times New Roman" panose="02020603050405020304" pitchFamily="18" charset="0"/>
                        </a:rPr>
                        <a:t>11%</a:t>
                      </a:r>
                      <a:endParaRPr lang="en-US" sz="1100" dirty="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566374"/>
                  </a:ext>
                </a:extLst>
              </a:tr>
              <a:tr h="200660">
                <a:tc>
                  <a:txBody>
                    <a:bodyPr/>
                    <a:lstStyle/>
                    <a:p>
                      <a:pPr marL="7556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Pts.</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0.9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marR="4826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1.35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430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1.8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3302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2.25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9530"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2.7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29845"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3.15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3.6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4.05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dirty="0">
                          <a:solidFill>
                            <a:srgbClr val="101D49"/>
                          </a:solidFill>
                          <a:effectLst/>
                          <a:latin typeface="+mn-lt"/>
                          <a:ea typeface="Times New Roman" panose="02020603050405020304" pitchFamily="18" charset="0"/>
                          <a:cs typeface="Times New Roman" panose="02020603050405020304" pitchFamily="18" charset="0"/>
                        </a:rPr>
                        <a:t>5.0 </a:t>
                      </a:r>
                      <a:endParaRPr lang="en-US" sz="1100" dirty="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3325756"/>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a:xfrm>
            <a:off x="1371600" y="2286004"/>
            <a:ext cx="9601200" cy="3597438"/>
          </a:xfrm>
        </p:spPr>
        <p:txBody>
          <a:bodyPr>
            <a:normAutofit/>
          </a:bodyPr>
          <a:lstStyle/>
          <a:p>
            <a:pPr marL="0" indent="0">
              <a:buNone/>
            </a:pPr>
            <a:r>
              <a:rPr lang="en-US" altLang="en-US" sz="2200" b="1" dirty="0">
                <a:solidFill>
                  <a:srgbClr val="101D49"/>
                </a:solidFill>
                <a:latin typeface="Garamond" panose="02020404030301010803" pitchFamily="18" charset="0"/>
              </a:rPr>
              <a:t>Contact Information</a:t>
            </a:r>
          </a:p>
          <a:p>
            <a:pPr lvl="1"/>
            <a:r>
              <a:rPr lang="en-US" altLang="en-US" sz="2200" i="0" dirty="0">
                <a:solidFill>
                  <a:srgbClr val="101D49"/>
                </a:solidFill>
                <a:latin typeface="Garamond" panose="02020404030301010803" pitchFamily="18" charset="0"/>
              </a:rPr>
              <a:t>Phone: 317-232-3061</a:t>
            </a:r>
          </a:p>
          <a:p>
            <a:pPr lvl="1"/>
            <a:r>
              <a:rPr lang="en-US" altLang="en-US" sz="2200" i="0" dirty="0">
                <a:solidFill>
                  <a:srgbClr val="101D49"/>
                </a:solidFill>
                <a:latin typeface="Garamond" panose="02020404030301010803" pitchFamily="18" charset="0"/>
              </a:rPr>
              <a:t>E-mail</a:t>
            </a:r>
            <a:r>
              <a:rPr lang="en-US" altLang="en-US" sz="2200" b="1" i="0" dirty="0">
                <a:solidFill>
                  <a:srgbClr val="101D49"/>
                </a:solidFill>
                <a:latin typeface="Garamond" panose="02020404030301010803" pitchFamily="18" charset="0"/>
              </a:rPr>
              <a:t>:</a:t>
            </a:r>
            <a:r>
              <a:rPr lang="en-US" altLang="en-US" sz="2200" i="0" dirty="0">
                <a:solidFill>
                  <a:srgbClr val="101D49"/>
                </a:solidFill>
                <a:latin typeface="Garamond" panose="02020404030301010803" pitchFamily="18" charset="0"/>
              </a:rPr>
              <a:t> </a:t>
            </a:r>
            <a:r>
              <a:rPr lang="en-US" altLang="en-US" sz="2200" i="0" dirty="0">
                <a:latin typeface="Garamond" panose="02020404030301010803" pitchFamily="18" charset="0"/>
                <a:hlinkClick r:id="rId2"/>
              </a:rPr>
              <a:t>Indianaveteranspreference@idoa.in.gov</a:t>
            </a:r>
            <a:endParaRPr lang="en-US" altLang="en-US" sz="2200" i="0" dirty="0">
              <a:latin typeface="Garamond" panose="02020404030301010803" pitchFamily="18" charset="0"/>
            </a:endParaRPr>
          </a:p>
          <a:p>
            <a:pPr lvl="1"/>
            <a:r>
              <a:rPr lang="en-US" altLang="en-US" sz="2200" i="0" dirty="0">
                <a:solidFill>
                  <a:srgbClr val="101D49"/>
                </a:solidFill>
                <a:latin typeface="Garamond" panose="02020404030301010803" pitchFamily="18" charset="0"/>
              </a:rPr>
              <a:t>Web: </a:t>
            </a:r>
            <a:r>
              <a:rPr lang="en-US" altLang="en-US" sz="2200" i="0" dirty="0">
                <a:latin typeface="Garamond" panose="02020404030301010803" pitchFamily="18" charset="0"/>
                <a:hlinkClick r:id="rId3"/>
              </a:rPr>
              <a:t>www.in.gov/idoa/2862.htm </a:t>
            </a:r>
            <a:endParaRPr lang="en-US" altLang="en-US" sz="2200" i="0" dirty="0">
              <a:solidFill>
                <a:srgbClr val="101D49"/>
              </a:solidFill>
              <a:latin typeface="Garamond" panose="02020404030301010803" pitchFamily="18" charset="0"/>
            </a:endParaRPr>
          </a:p>
          <a:p>
            <a:pPr marL="0" indent="0">
              <a:buNone/>
            </a:pPr>
            <a:r>
              <a:rPr lang="en-US" sz="2200" b="1" dirty="0">
                <a:solidFill>
                  <a:srgbClr val="101D49"/>
                </a:solidFill>
                <a:latin typeface="Garamond" panose="02020404030301010803" pitchFamily="18" charset="0"/>
              </a:rPr>
              <a:t>Complete Attachment A1, IVOSB Form</a:t>
            </a:r>
          </a:p>
          <a:p>
            <a:pPr lvl="1"/>
            <a:r>
              <a:rPr lang="en-US" sz="2200" i="0" dirty="0">
                <a:solidFill>
                  <a:srgbClr val="101D49"/>
                </a:solidFill>
                <a:latin typeface="Garamond" panose="02020404030301010803" pitchFamily="18" charset="0"/>
              </a:rPr>
              <a:t>Include sub-contractor letters of commitment</a:t>
            </a:r>
          </a:p>
          <a:p>
            <a:pPr marL="0" indent="0">
              <a:buNone/>
            </a:pPr>
            <a:r>
              <a:rPr lang="en-US" sz="2200" b="1" dirty="0">
                <a:solidFill>
                  <a:srgbClr val="101D49"/>
                </a:solidFill>
                <a:latin typeface="Garamond" panose="02020404030301010803" pitchFamily="18" charset="0"/>
              </a:rPr>
              <a:t>Goals for Proposal</a:t>
            </a:r>
          </a:p>
          <a:p>
            <a:pPr lvl="1"/>
            <a:r>
              <a:rPr lang="en-US" sz="2200" i="0" dirty="0">
                <a:solidFill>
                  <a:srgbClr val="101D49"/>
                </a:solidFill>
                <a:latin typeface="Garamond" panose="02020404030301010803" pitchFamily="18" charset="0"/>
              </a:rPr>
              <a:t>3% Veteran Owned Small Business of Total Bid Amount</a:t>
            </a:r>
          </a:p>
          <a:p>
            <a:endParaRPr lang="en-US" dirty="0"/>
          </a:p>
        </p:txBody>
      </p:sp>
    </p:spTree>
    <p:extLst>
      <p:ext uri="{BB962C8B-B14F-4D97-AF65-F5344CB8AC3E}">
        <p14:creationId xmlns:p14="http://schemas.microsoft.com/office/powerpoint/2010/main" val="26076805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Text&#10;&#10;Description automatically generated with medium confidence">
            <a:extLst>
              <a:ext uri="{FF2B5EF4-FFF2-40B4-BE49-F238E27FC236}">
                <a16:creationId xmlns:a16="http://schemas.microsoft.com/office/drawing/2014/main" id="{DBF83F96-6467-CB43-B463-6D232F4E684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20662" y="621827"/>
            <a:ext cx="4855779" cy="5605551"/>
          </a:xfrm>
        </p:spPr>
      </p:pic>
    </p:spTree>
    <p:extLst>
      <p:ext uri="{BB962C8B-B14F-4D97-AF65-F5344CB8AC3E}">
        <p14:creationId xmlns:p14="http://schemas.microsoft.com/office/powerpoint/2010/main" val="24508633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p:txBody>
          <a:bodyPr>
            <a:normAutofit fontScale="92500" lnSpcReduction="20000"/>
          </a:bodyPr>
          <a:lstStyle/>
          <a:p>
            <a:pPr marL="0" indent="0">
              <a:buNone/>
            </a:pPr>
            <a:r>
              <a:rPr lang="en-US" b="1" dirty="0">
                <a:solidFill>
                  <a:srgbClr val="101D49"/>
                </a:solidFill>
                <a:latin typeface="Garamond" panose="02020404030301010803" pitchFamily="18" charset="0"/>
              </a:rPr>
              <a:t>Prime contractors should note the following: </a:t>
            </a:r>
          </a:p>
          <a:p>
            <a:r>
              <a:rPr lang="en-US" dirty="0">
                <a:solidFill>
                  <a:srgbClr val="101D49"/>
                </a:solidFill>
                <a:latin typeface="Garamond" panose="02020404030301010803" pitchFamily="18" charset="0"/>
              </a:rPr>
              <a:t>Pursuant to 25 IAC 9-4-1(c), a Prime Contractor who is an IVOSB can use their own workforce to count toward the goal.</a:t>
            </a:r>
          </a:p>
          <a:p>
            <a:r>
              <a:rPr lang="en-US" dirty="0">
                <a:solidFill>
                  <a:srgbClr val="101D49"/>
                </a:solidFill>
                <a:latin typeface="Garamond" panose="02020404030301010803" pitchFamily="18" charset="0"/>
              </a:rPr>
              <a:t>IVOSB must have a Bidder ID (see section 2.3.7 - Department of Administration, Procurement Division).</a:t>
            </a:r>
          </a:p>
          <a:p>
            <a:pPr lvl="0"/>
            <a:r>
              <a:rPr lang="en-US" dirty="0">
                <a:solidFill>
                  <a:srgbClr val="101D49"/>
                </a:solidFill>
                <a:latin typeface="Garamond" panose="02020404030301010803" pitchFamily="18" charset="0"/>
              </a:rPr>
              <a:t>Prime contractor and/or subcontractors’ Certification Letter(s), provided by IDOA or Federal Center for Veterans Business Enterprise (</a:t>
            </a:r>
            <a:r>
              <a:rPr lang="en-US" u="sng" dirty="0">
                <a:latin typeface="Garamond" panose="02020404030301010803" pitchFamily="18" charset="0"/>
                <a:hlinkClick r:id="rId2" tooltip="VA OSDBU"/>
              </a:rPr>
              <a:t>VA OSDBU</a:t>
            </a:r>
            <a:r>
              <a:rPr lang="en-US" dirty="0">
                <a:solidFill>
                  <a:srgbClr val="101D49"/>
                </a:solidFill>
                <a:latin typeface="Garamond" panose="02020404030301010803" pitchFamily="18" charset="0"/>
              </a:rPr>
              <a:t>), must accompany the proposal to show current status of certification.</a:t>
            </a:r>
          </a:p>
          <a:p>
            <a:pPr lvl="0"/>
            <a:r>
              <a:rPr lang="en-US" dirty="0">
                <a:solidFill>
                  <a:srgbClr val="101D49"/>
                </a:solidFill>
                <a:latin typeface="Garamond" panose="02020404030301010803" pitchFamily="18" charset="0"/>
              </a:rPr>
              <a:t>Each firm may only serve as one classification – MBE, WBE, or IVOSB (see section 1.22).</a:t>
            </a:r>
          </a:p>
          <a:p>
            <a:endParaRPr lang="en-US" dirty="0"/>
          </a:p>
        </p:txBody>
      </p:sp>
    </p:spTree>
    <p:extLst>
      <p:ext uri="{BB962C8B-B14F-4D97-AF65-F5344CB8AC3E}">
        <p14:creationId xmlns:p14="http://schemas.microsoft.com/office/powerpoint/2010/main" val="316991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sp>
        <p:nvSpPr>
          <p:cNvPr id="6" name="Content Placeholder 5"/>
          <p:cNvSpPr>
            <a:spLocks noGrp="1"/>
          </p:cNvSpPr>
          <p:nvPr>
            <p:ph idx="1"/>
          </p:nvPr>
        </p:nvSpPr>
        <p:spPr>
          <a:xfrm>
            <a:off x="1371600" y="2286004"/>
            <a:ext cx="9601200" cy="3701136"/>
          </a:xfrm>
        </p:spPr>
        <p:txBody>
          <a:bodyPr>
            <a:normAutofit/>
          </a:bodyPr>
          <a:lstStyle/>
          <a:p>
            <a:pPr marL="0" indent="0">
              <a:lnSpc>
                <a:spcPct val="110000"/>
              </a:lnSpc>
              <a:buNone/>
              <a:defRPr/>
            </a:pPr>
            <a:r>
              <a:rPr lang="en-US" b="1" dirty="0">
                <a:solidFill>
                  <a:srgbClr val="101D49"/>
                </a:solidFill>
                <a:latin typeface="Garamond" panose="02020404030301010803" pitchFamily="18" charset="0"/>
              </a:rPr>
              <a:t>Prime contractors must ensure that the proposed subcontractors meet the following criteria:</a:t>
            </a:r>
          </a:p>
          <a:p>
            <a:r>
              <a:rPr lang="en-US" dirty="0">
                <a:solidFill>
                  <a:srgbClr val="101D49"/>
                </a:solidFill>
                <a:latin typeface="Garamond" panose="02020404030301010803" pitchFamily="18" charset="0"/>
              </a:rPr>
              <a:t>Must be listed on </a:t>
            </a:r>
            <a:r>
              <a:rPr lang="en-US" u="sng" dirty="0">
                <a:latin typeface="Garamond" panose="02020404030301010803" pitchFamily="18" charset="0"/>
                <a:hlinkClick r:id="rId2" tooltip="VA OSDBU"/>
              </a:rPr>
              <a:t>VA OSDBU</a:t>
            </a:r>
            <a:r>
              <a:rPr lang="en-US" dirty="0">
                <a:latin typeface="Garamond" panose="02020404030301010803" pitchFamily="18" charset="0"/>
              </a:rPr>
              <a:t> </a:t>
            </a:r>
            <a:r>
              <a:rPr lang="en-US" dirty="0">
                <a:solidFill>
                  <a:srgbClr val="101D49"/>
                </a:solidFill>
                <a:latin typeface="Garamond" panose="02020404030301010803" pitchFamily="18" charset="0"/>
              </a:rPr>
              <a:t>registry or listed on the IDOA Directory of Certified Firms, </a:t>
            </a:r>
            <a:r>
              <a:rPr lang="en-US" b="1" dirty="0">
                <a:solidFill>
                  <a:srgbClr val="101D49"/>
                </a:solidFill>
                <a:latin typeface="Garamond" panose="02020404030301010803" pitchFamily="18" charset="0"/>
              </a:rPr>
              <a:t>on or before </a:t>
            </a:r>
            <a:r>
              <a:rPr lang="en-US" dirty="0">
                <a:solidFill>
                  <a:srgbClr val="101D49"/>
                </a:solidFill>
                <a:latin typeface="Garamond" panose="02020404030301010803" pitchFamily="18" charset="0"/>
              </a:rPr>
              <a:t>the proposal due date. </a:t>
            </a:r>
          </a:p>
          <a:p>
            <a:r>
              <a:rPr lang="en-US" b="1" dirty="0">
                <a:solidFill>
                  <a:srgbClr val="101D49"/>
                </a:solidFill>
                <a:latin typeface="Garamond" panose="02020404030301010803" pitchFamily="18" charset="0"/>
              </a:rPr>
              <a:t>Serve a Valuable Scope Contribution (VSC) on the engagement, as confirmed by the State.</a:t>
            </a:r>
          </a:p>
          <a:p>
            <a:pPr lvl="1">
              <a:buFont typeface="Wingdings" panose="05000000000000000000" pitchFamily="2" charset="2"/>
              <a:buChar char="q"/>
            </a:pPr>
            <a:r>
              <a:rPr lang="en-US" i="0" dirty="0">
                <a:solidFill>
                  <a:srgbClr val="101D49"/>
                </a:solidFill>
                <a:latin typeface="Garamond" panose="02020404030301010803" pitchFamily="18" charset="0"/>
              </a:rPr>
              <a:t>Valuable Scope Contribution – A business function that supports the scope of this solicitation</a:t>
            </a:r>
          </a:p>
          <a:p>
            <a:r>
              <a:rPr lang="en-US" dirty="0">
                <a:solidFill>
                  <a:srgbClr val="101D49"/>
                </a:solidFill>
                <a:latin typeface="Garamond" panose="02020404030301010803" pitchFamily="18" charset="0"/>
              </a:rPr>
              <a:t>Provide the goods or services specific to the contract and within the industry area for which it is certified.</a:t>
            </a:r>
          </a:p>
          <a:p>
            <a:endParaRPr lang="en-US" dirty="0">
              <a:solidFill>
                <a:srgbClr val="101D49"/>
              </a:solidFill>
            </a:endParaRPr>
          </a:p>
        </p:txBody>
      </p:sp>
    </p:spTree>
    <p:extLst>
      <p:ext uri="{BB962C8B-B14F-4D97-AF65-F5344CB8AC3E}">
        <p14:creationId xmlns:p14="http://schemas.microsoft.com/office/powerpoint/2010/main" val="6120887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Indiana Veteran Owned Small Business</a:t>
            </a:r>
          </a:p>
        </p:txBody>
      </p:sp>
      <p:pic>
        <p:nvPicPr>
          <p:cNvPr id="5" name="Picture 4">
            <a:extLst>
              <a:ext uri="{FF2B5EF4-FFF2-40B4-BE49-F238E27FC236}">
                <a16:creationId xmlns:a16="http://schemas.microsoft.com/office/drawing/2014/main" id="{91C76CED-F446-3B11-88F0-946B1F144961}"/>
              </a:ext>
            </a:extLst>
          </p:cNvPr>
          <p:cNvPicPr>
            <a:picLocks noChangeAspect="1"/>
          </p:cNvPicPr>
          <p:nvPr/>
        </p:nvPicPr>
        <p:blipFill>
          <a:blip r:embed="rId2"/>
          <a:stretch>
            <a:fillRect/>
          </a:stretch>
        </p:blipFill>
        <p:spPr>
          <a:xfrm>
            <a:off x="1553859" y="1461892"/>
            <a:ext cx="9236681" cy="4450648"/>
          </a:xfrm>
          <a:prstGeom prst="rect">
            <a:avLst/>
          </a:prstGeom>
        </p:spPr>
      </p:pic>
      <p:sp>
        <p:nvSpPr>
          <p:cNvPr id="7" name="Right Arrow 10">
            <a:extLst>
              <a:ext uri="{FF2B5EF4-FFF2-40B4-BE49-F238E27FC236}">
                <a16:creationId xmlns:a16="http://schemas.microsoft.com/office/drawing/2014/main" id="{833C42D6-1A58-4BBD-B500-84EB060F1DF2}"/>
              </a:ext>
            </a:extLst>
          </p:cNvPr>
          <p:cNvSpPr/>
          <p:nvPr/>
        </p:nvSpPr>
        <p:spPr>
          <a:xfrm>
            <a:off x="1210959" y="244966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1178123" y="4201366"/>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1178123" y="4725482"/>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9">
            <a:extLst>
              <a:ext uri="{FF2B5EF4-FFF2-40B4-BE49-F238E27FC236}">
                <a16:creationId xmlns:a16="http://schemas.microsoft.com/office/drawing/2014/main" id="{F248B192-5FC4-47F2-97C0-50DAA47046D5}"/>
              </a:ext>
            </a:extLst>
          </p:cNvPr>
          <p:cNvSpPr/>
          <p:nvPr/>
        </p:nvSpPr>
        <p:spPr>
          <a:xfrm rot="10800000">
            <a:off x="10203844" y="4571097"/>
            <a:ext cx="685800" cy="308769"/>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Tree>
    <p:extLst>
      <p:ext uri="{BB962C8B-B14F-4D97-AF65-F5344CB8AC3E}">
        <p14:creationId xmlns:p14="http://schemas.microsoft.com/office/powerpoint/2010/main" val="9172790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92500" lnSpcReduction="20000"/>
          </a:bodyPr>
          <a:lstStyle/>
          <a:p>
            <a:pPr marL="115888" indent="-115888">
              <a:spcBef>
                <a:spcPct val="20000"/>
              </a:spcBef>
              <a:buFont typeface="Arial" pitchFamily="34" charset="0"/>
              <a:buChar char="•"/>
            </a:pPr>
            <a:r>
              <a:rPr lang="en-US" sz="1900" b="1" dirty="0">
                <a:solidFill>
                  <a:srgbClr val="101D49"/>
                </a:solidFill>
                <a:latin typeface="Garamond" panose="02020404030301010803" pitchFamily="18" charset="0"/>
              </a:rPr>
              <a:t>New Process - </a:t>
            </a:r>
            <a:r>
              <a:rPr lang="en-US" sz="1900" dirty="0">
                <a:solidFill>
                  <a:srgbClr val="101D49"/>
                </a:solidFill>
                <a:latin typeface="Garamond" panose="02020404030301010803" pitchFamily="18" charset="0"/>
              </a:rPr>
              <a:t>IVOSB scoring is conducted based on 5 points plus a possible 1 bonus point scale</a:t>
            </a:r>
          </a:p>
          <a:p>
            <a:pPr marL="234950" lvl="1"/>
            <a:r>
              <a:rPr lang="en-US" sz="1900" b="1" i="0" dirty="0">
                <a:solidFill>
                  <a:srgbClr val="101D49"/>
                </a:solidFill>
                <a:latin typeface="Garamond" panose="02020404030301010803" pitchFamily="18" charset="0"/>
              </a:rPr>
              <a:t>-</a:t>
            </a:r>
            <a:r>
              <a:rPr lang="en-US" sz="1900" i="0" dirty="0">
                <a:solidFill>
                  <a:srgbClr val="101D49"/>
                </a:solidFill>
                <a:latin typeface="Garamond" panose="02020404030301010803" pitchFamily="18" charset="0"/>
              </a:rPr>
              <a:t> IVOSB: Possible 5 points + 1 bonus point</a:t>
            </a:r>
          </a:p>
          <a:p>
            <a:pPr marL="234950" lvl="1"/>
            <a:endParaRPr lang="en-US" sz="1900" i="0" dirty="0">
              <a:solidFill>
                <a:srgbClr val="101D49"/>
              </a:solidFill>
              <a:latin typeface="Garamond" panose="02020404030301010803" pitchFamily="18" charset="0"/>
            </a:endParaRPr>
          </a:p>
          <a:p>
            <a:pPr marL="115888" indent="-115888">
              <a:spcBef>
                <a:spcPct val="20000"/>
              </a:spcBef>
              <a:buFont typeface="Arial" pitchFamily="34" charset="0"/>
              <a:buChar char="•"/>
            </a:pPr>
            <a:r>
              <a:rPr lang="en-US" sz="1900" b="1" dirty="0">
                <a:solidFill>
                  <a:srgbClr val="101D49"/>
                </a:solidFill>
                <a:latin typeface="Garamond" panose="02020404030301010803" pitchFamily="18" charset="0"/>
              </a:rPr>
              <a:t>Professional Services Scoring Methodology:</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The points will be awarded on the following schedule:</a:t>
            </a:r>
            <a:br>
              <a:rPr lang="en-US" sz="1900" i="0" dirty="0">
                <a:solidFill>
                  <a:srgbClr val="101D49"/>
                </a:solidFill>
                <a:latin typeface="Garamond" panose="02020404030301010803" pitchFamily="18" charset="0"/>
              </a:rPr>
            </a:br>
            <a:endParaRPr lang="en-US" sz="1900" i="0" dirty="0">
              <a:solidFill>
                <a:srgbClr val="101D49"/>
              </a:solidFill>
              <a:latin typeface="Garamond" panose="02020404030301010803" pitchFamily="18" charset="0"/>
            </a:endParaRPr>
          </a:p>
          <a:p>
            <a:pPr marL="346075" lvl="1" indent="-114300">
              <a:spcBef>
                <a:spcPct val="20000"/>
              </a:spcBef>
            </a:pPr>
            <a:endParaRPr lang="en-US" sz="1900" i="0" dirty="0">
              <a:solidFill>
                <a:srgbClr val="101D49"/>
              </a:solidFill>
              <a:latin typeface="Garamond" panose="02020404030301010803" pitchFamily="18" charset="0"/>
            </a:endParaRPr>
          </a:p>
          <a:p>
            <a:pPr marL="346075" lvl="1" indent="-114300">
              <a:spcBef>
                <a:spcPct val="20000"/>
              </a:spcBef>
            </a:pPr>
            <a:endParaRPr lang="en-US" sz="1900" i="0" dirty="0">
              <a:solidFill>
                <a:srgbClr val="101D49"/>
              </a:solidFill>
              <a:latin typeface="Garamond" panose="02020404030301010803" pitchFamily="18" charset="0"/>
            </a:endParaRP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Fractional points will be awarded based upon a graduated scale between whole points. (e.g. a 0.3% commitment will receive .5 points and a 1.5% commitment will receive 2.5 points)</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Submissions of 0% participation will result in a deduction of 1 point in each category</a:t>
            </a:r>
          </a:p>
          <a:p>
            <a:pPr marL="346075" lvl="1" indent="-114300">
              <a:spcBef>
                <a:spcPct val="20000"/>
              </a:spcBef>
              <a:buFont typeface="Calibri" pitchFamily="34" charset="0"/>
              <a:buChar char="-"/>
            </a:pPr>
            <a:r>
              <a:rPr lang="en-US" sz="1900" i="0" dirty="0">
                <a:solidFill>
                  <a:srgbClr val="101D49"/>
                </a:solidFill>
                <a:latin typeface="Garamond" panose="02020404030301010803" pitchFamily="18" charset="0"/>
              </a:rPr>
              <a:t>The highest submission which exceeds the goal will receive 6 points (5 points plus 1 bonus point). In case of a tie both firms will receive 6 points. </a:t>
            </a:r>
          </a:p>
          <a:p>
            <a:endParaRPr lang="en-US" dirty="0"/>
          </a:p>
        </p:txBody>
      </p:sp>
      <p:graphicFrame>
        <p:nvGraphicFramePr>
          <p:cNvPr id="2" name="Table 1"/>
          <p:cNvGraphicFramePr>
            <a:graphicFrameLocks noGrp="1"/>
          </p:cNvGraphicFramePr>
          <p:nvPr/>
        </p:nvGraphicFramePr>
        <p:xfrm>
          <a:off x="1792707" y="3845294"/>
          <a:ext cx="3958388" cy="502920"/>
        </p:xfrm>
        <a:graphic>
          <a:graphicData uri="http://schemas.openxmlformats.org/drawingml/2006/table">
            <a:tbl>
              <a:tblPr firstRow="1" bandRow="1">
                <a:tableStyleId>{5C22544A-7EE6-4342-B048-85BDC9FD1C3A}</a:tableStyleId>
              </a:tblPr>
              <a:tblGrid>
                <a:gridCol w="565484">
                  <a:extLst>
                    <a:ext uri="{9D8B030D-6E8A-4147-A177-3AD203B41FA5}">
                      <a16:colId xmlns:a16="http://schemas.microsoft.com/office/drawing/2014/main" val="20000"/>
                    </a:ext>
                  </a:extLst>
                </a:gridCol>
                <a:gridCol w="565484">
                  <a:extLst>
                    <a:ext uri="{9D8B030D-6E8A-4147-A177-3AD203B41FA5}">
                      <a16:colId xmlns:a16="http://schemas.microsoft.com/office/drawing/2014/main" val="20001"/>
                    </a:ext>
                  </a:extLst>
                </a:gridCol>
                <a:gridCol w="565484">
                  <a:extLst>
                    <a:ext uri="{9D8B030D-6E8A-4147-A177-3AD203B41FA5}">
                      <a16:colId xmlns:a16="http://schemas.microsoft.com/office/drawing/2014/main" val="20002"/>
                    </a:ext>
                  </a:extLst>
                </a:gridCol>
                <a:gridCol w="565484">
                  <a:extLst>
                    <a:ext uri="{9D8B030D-6E8A-4147-A177-3AD203B41FA5}">
                      <a16:colId xmlns:a16="http://schemas.microsoft.com/office/drawing/2014/main" val="20003"/>
                    </a:ext>
                  </a:extLst>
                </a:gridCol>
                <a:gridCol w="565484">
                  <a:extLst>
                    <a:ext uri="{9D8B030D-6E8A-4147-A177-3AD203B41FA5}">
                      <a16:colId xmlns:a16="http://schemas.microsoft.com/office/drawing/2014/main" val="20004"/>
                    </a:ext>
                  </a:extLst>
                </a:gridCol>
                <a:gridCol w="565484">
                  <a:extLst>
                    <a:ext uri="{9D8B030D-6E8A-4147-A177-3AD203B41FA5}">
                      <a16:colId xmlns:a16="http://schemas.microsoft.com/office/drawing/2014/main" val="20005"/>
                    </a:ext>
                  </a:extLst>
                </a:gridCol>
                <a:gridCol w="565484">
                  <a:extLst>
                    <a:ext uri="{9D8B030D-6E8A-4147-A177-3AD203B41FA5}">
                      <a16:colId xmlns:a16="http://schemas.microsoft.com/office/drawing/2014/main" val="20006"/>
                    </a:ext>
                  </a:extLst>
                </a:gridCol>
              </a:tblGrid>
              <a:tr h="241747">
                <a:tc>
                  <a:txBody>
                    <a:bodyPr/>
                    <a:lstStyle/>
                    <a:p>
                      <a:pPr algn="ctr"/>
                      <a:r>
                        <a:rPr lang="en-US" sz="1050" dirty="0">
                          <a:solidFill>
                            <a:srgbClr val="101D49"/>
                          </a:solidFill>
                        </a:rPr>
                        <a:t>%</a:t>
                      </a:r>
                    </a:p>
                  </a:txBody>
                  <a:tcPr/>
                </a:tc>
                <a:tc>
                  <a:txBody>
                    <a:bodyPr/>
                    <a:lstStyle/>
                    <a:p>
                      <a:pPr algn="ctr"/>
                      <a:r>
                        <a:rPr lang="en-US" sz="1050" dirty="0">
                          <a:solidFill>
                            <a:srgbClr val="101D49"/>
                          </a:solidFill>
                        </a:rPr>
                        <a:t>0%</a:t>
                      </a:r>
                    </a:p>
                  </a:txBody>
                  <a:tcPr/>
                </a:tc>
                <a:tc>
                  <a:txBody>
                    <a:bodyPr/>
                    <a:lstStyle/>
                    <a:p>
                      <a:pPr algn="ctr"/>
                      <a:r>
                        <a:rPr lang="en-US" sz="1050" dirty="0">
                          <a:solidFill>
                            <a:srgbClr val="101D49"/>
                          </a:solidFill>
                        </a:rPr>
                        <a:t>0.6%</a:t>
                      </a:r>
                    </a:p>
                  </a:txBody>
                  <a:tcPr/>
                </a:tc>
                <a:tc>
                  <a:txBody>
                    <a:bodyPr/>
                    <a:lstStyle/>
                    <a:p>
                      <a:pPr algn="ctr"/>
                      <a:r>
                        <a:rPr lang="en-US" sz="1050" dirty="0">
                          <a:solidFill>
                            <a:srgbClr val="101D49"/>
                          </a:solidFill>
                        </a:rPr>
                        <a:t>1.2%</a:t>
                      </a:r>
                    </a:p>
                  </a:txBody>
                  <a:tcPr/>
                </a:tc>
                <a:tc>
                  <a:txBody>
                    <a:bodyPr/>
                    <a:lstStyle/>
                    <a:p>
                      <a:pPr algn="ctr"/>
                      <a:r>
                        <a:rPr lang="en-US" sz="1050" dirty="0">
                          <a:solidFill>
                            <a:srgbClr val="101D49"/>
                          </a:solidFill>
                        </a:rPr>
                        <a:t>1.8%</a:t>
                      </a:r>
                    </a:p>
                  </a:txBody>
                  <a:tcPr/>
                </a:tc>
                <a:tc>
                  <a:txBody>
                    <a:bodyPr/>
                    <a:lstStyle/>
                    <a:p>
                      <a:pPr algn="ctr"/>
                      <a:r>
                        <a:rPr lang="en-US" sz="1050" dirty="0">
                          <a:solidFill>
                            <a:srgbClr val="101D49"/>
                          </a:solidFill>
                        </a:rPr>
                        <a:t>2.4%</a:t>
                      </a:r>
                    </a:p>
                  </a:txBody>
                  <a:tcPr/>
                </a:tc>
                <a:tc>
                  <a:txBody>
                    <a:bodyPr/>
                    <a:lstStyle/>
                    <a:p>
                      <a:pPr algn="ctr"/>
                      <a:r>
                        <a:rPr lang="en-US" sz="1050" dirty="0">
                          <a:solidFill>
                            <a:srgbClr val="101D49"/>
                          </a:solidFill>
                        </a:rPr>
                        <a:t>3%</a:t>
                      </a:r>
                    </a:p>
                  </a:txBody>
                  <a:tcPr/>
                </a:tc>
                <a:extLst>
                  <a:ext uri="{0D108BD9-81ED-4DB2-BD59-A6C34878D82A}">
                    <a16:rowId xmlns:a16="http://schemas.microsoft.com/office/drawing/2014/main" val="10000"/>
                  </a:ext>
                </a:extLst>
              </a:tr>
              <a:tr h="241747">
                <a:tc>
                  <a:txBody>
                    <a:bodyPr/>
                    <a:lstStyle/>
                    <a:p>
                      <a:pPr algn="ctr"/>
                      <a:r>
                        <a:rPr lang="en-US" sz="1050" dirty="0">
                          <a:solidFill>
                            <a:srgbClr val="101D49"/>
                          </a:solidFill>
                        </a:rPr>
                        <a:t>Pts.</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2</a:t>
                      </a:r>
                    </a:p>
                  </a:txBody>
                  <a:tcPr/>
                </a:tc>
                <a:tc>
                  <a:txBody>
                    <a:bodyPr/>
                    <a:lstStyle/>
                    <a:p>
                      <a:pPr algn="ctr"/>
                      <a:r>
                        <a:rPr lang="en-US" sz="1050" dirty="0">
                          <a:solidFill>
                            <a:srgbClr val="101D49"/>
                          </a:solidFill>
                        </a:rPr>
                        <a:t>3</a:t>
                      </a:r>
                    </a:p>
                  </a:txBody>
                  <a:tcPr/>
                </a:tc>
                <a:tc>
                  <a:txBody>
                    <a:bodyPr/>
                    <a:lstStyle/>
                    <a:p>
                      <a:pPr algn="ctr"/>
                      <a:r>
                        <a:rPr lang="en-US" sz="1050" dirty="0">
                          <a:solidFill>
                            <a:srgbClr val="101D49"/>
                          </a:solidFill>
                        </a:rPr>
                        <a:t>4</a:t>
                      </a:r>
                    </a:p>
                  </a:txBody>
                  <a:tcPr/>
                </a:tc>
                <a:tc>
                  <a:txBody>
                    <a:bodyPr/>
                    <a:lstStyle/>
                    <a:p>
                      <a:pPr algn="ctr"/>
                      <a:r>
                        <a:rPr lang="en-US" sz="1050" dirty="0">
                          <a:solidFill>
                            <a:srgbClr val="101D49"/>
                          </a:solidFill>
                        </a:rPr>
                        <a:t>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5410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dirty="0">
                <a:solidFill>
                  <a:srgbClr val="101D49"/>
                </a:solidFill>
                <a:latin typeface="Garamond" panose="02020404030301010803" pitchFamily="18" charset="0"/>
              </a:rPr>
              <a:t>RFP MBE/WBE/IVOSB Scoring Example</a:t>
            </a:r>
          </a:p>
          <a:p>
            <a:endParaRPr lang="en-US" dirty="0"/>
          </a:p>
        </p:txBody>
      </p:sp>
      <p:pic>
        <p:nvPicPr>
          <p:cNvPr id="3" name="Picture 2">
            <a:extLst>
              <a:ext uri="{FF2B5EF4-FFF2-40B4-BE49-F238E27FC236}">
                <a16:creationId xmlns:a16="http://schemas.microsoft.com/office/drawing/2014/main" id="{805FBE51-4DF3-47A0-8259-F94C8C0B0E0C}"/>
              </a:ext>
            </a:extLst>
          </p:cNvPr>
          <p:cNvPicPr>
            <a:picLocks noChangeAspect="1"/>
          </p:cNvPicPr>
          <p:nvPr/>
        </p:nvPicPr>
        <p:blipFill>
          <a:blip r:embed="rId2"/>
          <a:stretch>
            <a:fillRect/>
          </a:stretch>
        </p:blipFill>
        <p:spPr>
          <a:xfrm>
            <a:off x="1252308" y="2803359"/>
            <a:ext cx="9687384" cy="2719052"/>
          </a:xfrm>
          <a:prstGeom prst="rect">
            <a:avLst/>
          </a:prstGeom>
        </p:spPr>
      </p:pic>
    </p:spTree>
    <p:extLst>
      <p:ext uri="{BB962C8B-B14F-4D97-AF65-F5344CB8AC3E}">
        <p14:creationId xmlns:p14="http://schemas.microsoft.com/office/powerpoint/2010/main" val="1590847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a:bodyPr>
          <a:lstStyle/>
          <a:p>
            <a:pPr marL="0" indent="0">
              <a:buNone/>
            </a:pPr>
            <a:r>
              <a:rPr lang="en-US" sz="1700" b="1" dirty="0">
                <a:solidFill>
                  <a:srgbClr val="101D49"/>
                </a:solidFill>
              </a:rPr>
              <a:t>Pay Audit System</a:t>
            </a:r>
          </a:p>
          <a:p>
            <a:r>
              <a:rPr lang="en-US" sz="1700" dirty="0">
                <a:solidFill>
                  <a:srgbClr val="101D49"/>
                </a:solidFill>
              </a:rPr>
              <a:t>Tool utilized to monitor the state’s diversity spend for subcontractors</a:t>
            </a:r>
          </a:p>
          <a:p>
            <a:r>
              <a:rPr lang="en-US" sz="1700" dirty="0">
                <a:solidFill>
                  <a:srgbClr val="101D49"/>
                </a:solidFill>
              </a:rPr>
              <a:t>Selected primes and subcontractors are required to report payments submitted or received through this web-based tool</a:t>
            </a:r>
          </a:p>
          <a:p>
            <a:r>
              <a:rPr lang="en-US" sz="1700" dirty="0">
                <a:solidFill>
                  <a:srgbClr val="101D49"/>
                </a:solidFill>
              </a:rPr>
              <a:t>Based on contract terms payments should be reported monthly or quarterly</a:t>
            </a:r>
          </a:p>
          <a:p>
            <a:r>
              <a:rPr lang="en-US" sz="1650" b="1" dirty="0">
                <a:solidFill>
                  <a:srgbClr val="101D49"/>
                </a:solidFill>
              </a:rPr>
              <a:t>Questions? </a:t>
            </a:r>
            <a:r>
              <a:rPr lang="en-US" sz="1650" dirty="0">
                <a:solidFill>
                  <a:srgbClr val="101D49"/>
                </a:solidFill>
              </a:rPr>
              <a:t>Contact Division of Supplier Diversity</a:t>
            </a:r>
          </a:p>
          <a:p>
            <a:pPr lvl="1"/>
            <a:r>
              <a:rPr lang="en-US" sz="1250" i="0" dirty="0">
                <a:hlinkClick r:id="rId2"/>
              </a:rPr>
              <a:t>mwbecompliance@idoa.in.gov</a:t>
            </a:r>
            <a:r>
              <a:rPr lang="en-US" sz="1250" i="0" dirty="0"/>
              <a:t> </a:t>
            </a:r>
          </a:p>
          <a:p>
            <a:pPr lvl="1"/>
            <a:r>
              <a:rPr lang="en-US" sz="1250" i="0" dirty="0">
                <a:hlinkClick r:id="rId3"/>
              </a:rPr>
              <a:t>www.in.gov/idoa/mwbe/payaudit.htm</a:t>
            </a:r>
            <a:r>
              <a:rPr lang="en-US" sz="1250" i="0" dirty="0"/>
              <a:t> </a:t>
            </a:r>
          </a:p>
          <a:p>
            <a:endParaRPr lang="en-US" dirty="0"/>
          </a:p>
        </p:txBody>
      </p:sp>
      <p:sp>
        <p:nvSpPr>
          <p:cNvPr id="4" name="Title 3"/>
          <p:cNvSpPr>
            <a:spLocks noGrp="1"/>
          </p:cNvSpPr>
          <p:nvPr>
            <p:ph type="title"/>
          </p:nvPr>
        </p:nvSpPr>
        <p:spPr/>
        <p:txBody>
          <a:bodyPr/>
          <a:lstStyle/>
          <a:p>
            <a:r>
              <a:rPr lang="en-US" dirty="0"/>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subcontractor </a:t>
              </a:r>
              <a:r>
                <a:rPr lang="en-US" altLang="en-US" sz="1050" b="1" i="1" dirty="0">
                  <a:solidFill>
                    <a:srgbClr val="FF0000"/>
                  </a:solidFill>
                </a:rPr>
                <a:t>actual paid</a:t>
              </a:r>
              <a:r>
                <a:rPr lang="en-US" altLang="en-US" sz="1050" i="1" dirty="0">
                  <a:solidFill>
                    <a:prstClr val="black"/>
                  </a:solidFill>
                </a:rPr>
                <a:t> invoice amounts</a:t>
              </a:r>
              <a:endParaRPr lang="en-US" altLang="en-US" sz="1050" i="1" baseline="30000" dirty="0">
                <a:solidFill>
                  <a:prstClr val="black"/>
                </a:solidFill>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actual payments </a:t>
              </a:r>
              <a:r>
                <a:rPr lang="en-US" altLang="en-US" sz="1050" b="1" i="1" dirty="0">
                  <a:solidFill>
                    <a:srgbClr val="FF0000"/>
                  </a:solidFill>
                </a:rPr>
                <a:t>received</a:t>
              </a:r>
              <a:endParaRPr lang="en-US" altLang="en-US" sz="1050" b="1" i="1" baseline="30000" dirty="0">
                <a:solidFill>
                  <a:srgbClr val="FF0000"/>
                </a:solidFill>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975" b="1" dirty="0">
                  <a:solidFill>
                    <a:prstClr val="black"/>
                  </a:solidFill>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fontScale="77500" lnSpcReduction="20000"/>
          </a:bodyPr>
          <a:lstStyle/>
          <a:p>
            <a:r>
              <a:rPr lang="en-US" sz="2800" dirty="0">
                <a:solidFill>
                  <a:srgbClr val="101D49"/>
                </a:solidFill>
                <a:latin typeface="Times New Roman" panose="02020603050405020304" pitchFamily="18" charset="0"/>
                <a:cs typeface="Times New Roman" panose="02020603050405020304" pitchFamily="18" charset="0"/>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I) to </a:t>
            </a:r>
            <a:r>
              <a:rPr lang="en-US" sz="2800" dirty="0">
                <a:solidFill>
                  <a:srgbClr val="101D49"/>
                </a:solidFill>
                <a:latin typeface="Times New Roman" panose="02020603050405020304" pitchFamily="18" charset="0"/>
                <a:cs typeface="Times New Roman" panose="02020603050405020304" pitchFamily="18" charset="0"/>
                <a:hlinkClick r:id="rId3"/>
              </a:rPr>
              <a:t>rfp@idoa.in.gov</a:t>
            </a:r>
            <a:r>
              <a:rPr lang="en-US" sz="2800" dirty="0">
                <a:solidFill>
                  <a:srgbClr val="101D49"/>
                </a:solidFill>
                <a:latin typeface="Times New Roman" panose="02020603050405020304" pitchFamily="18" charset="0"/>
                <a:cs typeface="Times New Roman" panose="02020603050405020304" pitchFamily="18" charset="0"/>
              </a:rPr>
              <a:t>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April 7, 2023</a:t>
            </a:r>
            <a:r>
              <a:rPr lang="en-US" sz="2800" dirty="0">
                <a:solidFill>
                  <a:srgbClr val="101D49"/>
                </a:solidFill>
                <a:latin typeface="Times New Roman" panose="02020603050405020304" pitchFamily="18" charset="0"/>
                <a:cs typeface="Times New Roman" panose="02020603050405020304" pitchFamily="18" charset="0"/>
              </a:rPr>
              <a:t>.  This form is optional.</a:t>
            </a:r>
          </a:p>
          <a:p>
            <a:r>
              <a:rPr lang="en-US" sz="2800" dirty="0">
                <a:solidFill>
                  <a:srgbClr val="101D49"/>
                </a:solidFill>
                <a:latin typeface="Times New Roman" panose="02020603050405020304" pitchFamily="18" charset="0"/>
                <a:cs typeface="Times New Roman" panose="02020603050405020304" pitchFamily="18" charset="0"/>
              </a:rPr>
              <a:t>Potential Respondents to the solicitation are encouraged to submit any questions pertaining to the RFP via the Question/Inquiry process.  Please use Attachment G of this RFP for this purpose.  Questions regarding the solicitation must be submitted by </a:t>
            </a:r>
            <a:r>
              <a:rPr lang="en-US" sz="2800" b="1" u="sng" dirty="0">
                <a:solidFill>
                  <a:srgbClr val="101D49"/>
                </a:solidFill>
                <a:latin typeface="Times New Roman" panose="02020603050405020304" pitchFamily="18" charset="0"/>
                <a:cs typeface="Times New Roman" panose="02020603050405020304" pitchFamily="18" charset="0"/>
              </a:rPr>
              <a:t>3:00 PM ET on April 7, 2023. </a:t>
            </a:r>
          </a:p>
          <a:p>
            <a:r>
              <a:rPr lang="en-US" sz="2800" dirty="0">
                <a:solidFill>
                  <a:srgbClr val="101D49"/>
                </a:solidFill>
                <a:latin typeface="Times New Roman" panose="02020603050405020304" pitchFamily="18" charset="0"/>
                <a:cs typeface="Times New Roman" panose="02020603050405020304" pitchFamily="18" charset="0"/>
              </a:rPr>
              <a:t>Part One of the submission process is due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June 6, 2023</a:t>
            </a:r>
            <a:r>
              <a:rPr lang="en-US" sz="2800" dirty="0">
                <a:solidFill>
                  <a:srgbClr val="101D49"/>
                </a:solidFill>
                <a:latin typeface="Times New Roman" panose="02020603050405020304" pitchFamily="18" charset="0"/>
                <a:cs typeface="Times New Roman" panose="02020603050405020304" pitchFamily="18" charset="0"/>
              </a:rPr>
              <a:t>.  </a:t>
            </a:r>
          </a:p>
          <a:p>
            <a:r>
              <a:rPr lang="en-US" sz="2800" dirty="0">
                <a:solidFill>
                  <a:srgbClr val="101D49"/>
                </a:solidFill>
                <a:latin typeface="Times New Roman" panose="02020603050405020304" pitchFamily="18" charset="0"/>
                <a:cs typeface="Times New Roman" panose="02020603050405020304" pitchFamily="18" charset="0"/>
              </a:rPr>
              <a:t>Part Two of the submission process is due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June 9, 2023</a:t>
            </a:r>
            <a:r>
              <a:rPr lang="en-US" sz="2800" dirty="0">
                <a:solidFill>
                  <a:srgbClr val="101D49"/>
                </a:solidFill>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1641067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Submission Requirements</a:t>
            </a:r>
            <a:br>
              <a:rPr lang="en-US" dirty="0">
                <a:latin typeface="Garamond" panose="02020404030301010803" pitchFamily="18" charset="0"/>
              </a:rPr>
            </a:br>
            <a:endParaRPr lang="en-US" dirty="0">
              <a:latin typeface="Garamond" panose="02020404030301010803" pitchFamily="18" charset="0"/>
            </a:endParaRPr>
          </a:p>
        </p:txBody>
      </p:sp>
      <p:sp>
        <p:nvSpPr>
          <p:cNvPr id="6" name="Content Placeholder 5"/>
          <p:cNvSpPr>
            <a:spLocks noGrp="1"/>
          </p:cNvSpPr>
          <p:nvPr>
            <p:ph idx="1"/>
          </p:nvPr>
        </p:nvSpPr>
        <p:spPr>
          <a:xfrm>
            <a:off x="1371599" y="1848255"/>
            <a:ext cx="9741877" cy="4357992"/>
          </a:xfrm>
        </p:spPr>
        <p:txBody>
          <a:bodyPr>
            <a:normAutofit fontScale="55000" lnSpcReduction="20000"/>
          </a:bodyPr>
          <a:lstStyle/>
          <a:p>
            <a:pPr marL="0" indent="0">
              <a:buNone/>
            </a:pPr>
            <a:r>
              <a:rPr lang="en-US" sz="3200" dirty="0">
                <a:solidFill>
                  <a:srgbClr val="101D49"/>
                </a:solidFill>
                <a:latin typeface="Times New Roman" panose="02020603050405020304" pitchFamily="18" charset="0"/>
                <a:cs typeface="Times New Roman" panose="02020603050405020304" pitchFamily="18" charset="0"/>
              </a:rPr>
              <a:t>All submissions must be made through a </a:t>
            </a:r>
            <a:r>
              <a:rPr lang="en-US" sz="3200" b="1" i="1" dirty="0">
                <a:solidFill>
                  <a:srgbClr val="101D49"/>
                </a:solidFill>
                <a:latin typeface="Times New Roman" panose="02020603050405020304" pitchFamily="18" charset="0"/>
                <a:cs typeface="Times New Roman" panose="02020603050405020304" pitchFamily="18" charset="0"/>
              </a:rPr>
              <a:t>two-part</a:t>
            </a:r>
            <a:r>
              <a:rPr lang="en-US" sz="3200" dirty="0">
                <a:solidFill>
                  <a:srgbClr val="101D49"/>
                </a:solidFill>
                <a:latin typeface="Times New Roman" panose="02020603050405020304" pitchFamily="18" charset="0"/>
                <a:cs typeface="Times New Roman" panose="02020603050405020304" pitchFamily="18" charset="0"/>
              </a:rPr>
              <a:t> process as described in RFP Sections 1.8 and 2.1. </a:t>
            </a:r>
          </a:p>
          <a:p>
            <a:r>
              <a:rPr lang="en-US" sz="3200" b="1" dirty="0">
                <a:solidFill>
                  <a:srgbClr val="101D49"/>
                </a:solidFill>
                <a:latin typeface="Times New Roman" panose="02020603050405020304" pitchFamily="18" charset="0"/>
                <a:cs typeface="Times New Roman" panose="02020603050405020304" pitchFamily="18" charset="0"/>
              </a:rPr>
              <a:t>Part One: Procurement Submission Form</a:t>
            </a:r>
          </a:p>
          <a:p>
            <a:pPr lvl="1"/>
            <a:r>
              <a:rPr lang="en-US" sz="2900" i="0" dirty="0">
                <a:solidFill>
                  <a:srgbClr val="101D49"/>
                </a:solidFill>
                <a:latin typeface="Times New Roman" panose="02020603050405020304" pitchFamily="18" charset="0"/>
                <a:cs typeface="Times New Roman" panose="02020603050405020304" pitchFamily="18" charset="0"/>
              </a:rPr>
              <a:t>Form is available via the </a:t>
            </a:r>
            <a:r>
              <a:rPr lang="en-US" sz="2900" i="0" dirty="0">
                <a:solidFill>
                  <a:srgbClr val="101D49"/>
                </a:solidFill>
                <a:latin typeface="Times New Roman" panose="02020603050405020304" pitchFamily="18" charset="0"/>
                <a:cs typeface="Times New Roman" panose="02020603050405020304" pitchFamily="18" charset="0"/>
                <a:hlinkClick r:id="rId3"/>
              </a:rPr>
              <a:t>Procurement Submission Form </a:t>
            </a:r>
            <a:r>
              <a:rPr lang="en-US" sz="2900" i="0" dirty="0">
                <a:solidFill>
                  <a:srgbClr val="101D49"/>
                </a:solidFill>
                <a:latin typeface="Times New Roman" panose="02020603050405020304" pitchFamily="18" charset="0"/>
                <a:cs typeface="Times New Roman" panose="02020603050405020304" pitchFamily="18" charset="0"/>
              </a:rPr>
              <a:t>link on the </a:t>
            </a:r>
            <a:r>
              <a:rPr lang="en-US" sz="2900" i="0" dirty="0">
                <a:solidFill>
                  <a:srgbClr val="101D49"/>
                </a:solidFill>
                <a:latin typeface="Times New Roman" panose="02020603050405020304" pitchFamily="18" charset="0"/>
                <a:cs typeface="Times New Roman" panose="02020603050405020304" pitchFamily="18" charset="0"/>
                <a:hlinkClick r:id="rId4"/>
              </a:rPr>
              <a:t>Current Business Opportunities </a:t>
            </a:r>
            <a:r>
              <a:rPr lang="en-US" sz="2900" i="0" dirty="0">
                <a:solidFill>
                  <a:srgbClr val="101D49"/>
                </a:solidFill>
                <a:latin typeface="Times New Roman" panose="02020603050405020304" pitchFamily="18" charset="0"/>
                <a:cs typeface="Times New Roman" panose="02020603050405020304" pitchFamily="18" charset="0"/>
              </a:rPr>
              <a:t>page. </a:t>
            </a:r>
          </a:p>
          <a:p>
            <a:pPr lvl="1"/>
            <a:r>
              <a:rPr lang="en-US" sz="2900" i="0" dirty="0">
                <a:solidFill>
                  <a:srgbClr val="101D49"/>
                </a:solidFill>
                <a:latin typeface="Times New Roman" panose="02020603050405020304" pitchFamily="18" charset="0"/>
                <a:cs typeface="Times New Roman" panose="02020603050405020304" pitchFamily="18" charset="0"/>
              </a:rPr>
              <a:t>All fields must be completed, including uploading the Executive Summary and Attestation Form</a:t>
            </a:r>
          </a:p>
          <a:p>
            <a:pPr lvl="1"/>
            <a:r>
              <a:rPr lang="en-US" sz="2900" i="0" dirty="0">
                <a:solidFill>
                  <a:srgbClr val="101D49"/>
                </a:solidFill>
                <a:latin typeface="Times New Roman" panose="02020603050405020304" pitchFamily="18" charset="0"/>
                <a:cs typeface="Times New Roman" panose="02020603050405020304" pitchFamily="18" charset="0"/>
              </a:rPr>
              <a:t>The form must be submitted by the Part One due date and time listed in Section 1.24. Failure to submit the forms or submission after the due date and time will result in disqualification.</a:t>
            </a:r>
          </a:p>
          <a:p>
            <a:r>
              <a:rPr lang="en-US" sz="3300" b="1" dirty="0">
                <a:solidFill>
                  <a:srgbClr val="101D49"/>
                </a:solidFill>
                <a:latin typeface="Times New Roman" panose="02020603050405020304" pitchFamily="18" charset="0"/>
                <a:cs typeface="Times New Roman" panose="02020603050405020304" pitchFamily="18" charset="0"/>
              </a:rPr>
              <a:t>Part Two: Receipt of Proposals on Flash Drives</a:t>
            </a:r>
          </a:p>
          <a:p>
            <a:pPr lvl="1"/>
            <a:r>
              <a:rPr lang="en-US" sz="2900" i="0" dirty="0">
                <a:solidFill>
                  <a:srgbClr val="101D49"/>
                </a:solidFill>
                <a:latin typeface="Times New Roman" panose="02020603050405020304" pitchFamily="18" charset="0"/>
                <a:cs typeface="Times New Roman" panose="02020603050405020304" pitchFamily="18" charset="0"/>
              </a:rPr>
              <a:t>Proposal files must be mailed to the address listed in Section 1.8.</a:t>
            </a:r>
          </a:p>
          <a:p>
            <a:pPr lvl="1"/>
            <a:r>
              <a:rPr lang="en-US" sz="2900" i="0" dirty="0">
                <a:solidFill>
                  <a:srgbClr val="101D49"/>
                </a:solidFill>
                <a:latin typeface="Times New Roman" panose="02020603050405020304" pitchFamily="18" charset="0"/>
                <a:cs typeface="Times New Roman" panose="02020603050405020304" pitchFamily="18" charset="0"/>
              </a:rPr>
              <a:t>The proposal must be received by the Part Two due date and time listed in Section 1.24. Failure to submit the flash drive by the due date and time will result in disqualification.</a:t>
            </a:r>
            <a:endParaRPr lang="en-US" sz="2900" b="1" dirty="0">
              <a:solidFill>
                <a:srgbClr val="101D49"/>
              </a:solidFill>
              <a:latin typeface="Times New Roman" panose="02020603050405020304" pitchFamily="18" charset="0"/>
              <a:cs typeface="Times New Roman" panose="02020603050405020304" pitchFamily="18" charset="0"/>
            </a:endParaRPr>
          </a:p>
          <a:p>
            <a:r>
              <a:rPr lang="en-US" sz="3300" b="1" dirty="0">
                <a:solidFill>
                  <a:srgbClr val="101D49"/>
                </a:solidFill>
                <a:latin typeface="Times New Roman" panose="02020603050405020304" pitchFamily="18" charset="0"/>
                <a:cs typeface="Times New Roman" panose="02020603050405020304" pitchFamily="18" charset="0"/>
              </a:rPr>
              <a:t>You must be a registered bidder to submit a proposal. </a:t>
            </a:r>
          </a:p>
          <a:p>
            <a:pPr lvl="1"/>
            <a:r>
              <a:rPr lang="en-US" sz="2900" i="0" dirty="0">
                <a:solidFill>
                  <a:srgbClr val="101D49"/>
                </a:solidFill>
                <a:latin typeface="Times New Roman" panose="02020603050405020304" pitchFamily="18" charset="0"/>
                <a:cs typeface="Times New Roman" panose="02020603050405020304" pitchFamily="18" charset="0"/>
              </a:rPr>
              <a:t>Please refer to the </a:t>
            </a:r>
            <a:r>
              <a:rPr lang="en-US" sz="2900" i="0" dirty="0">
                <a:solidFill>
                  <a:srgbClr val="101D49"/>
                </a:solidFill>
                <a:latin typeface="Times New Roman" panose="02020603050405020304" pitchFamily="18" charset="0"/>
                <a:cs typeface="Times New Roman" panose="02020603050405020304" pitchFamily="18" charset="0"/>
                <a:hlinkClick r:id="rId5"/>
              </a:rPr>
              <a:t>Bidder Registration </a:t>
            </a:r>
            <a:r>
              <a:rPr lang="en-US" sz="2900" i="0" dirty="0">
                <a:solidFill>
                  <a:srgbClr val="101D49"/>
                </a:solidFill>
                <a:latin typeface="Times New Roman" panose="02020603050405020304" pitchFamily="18" charset="0"/>
                <a:cs typeface="Times New Roman" panose="02020603050405020304" pitchFamily="18" charset="0"/>
              </a:rPr>
              <a:t>tutorial page for instructions about creating or updating your Bidder Profile. </a:t>
            </a:r>
          </a:p>
          <a:p>
            <a:pPr marL="0" indent="0">
              <a:buNone/>
            </a:pPr>
            <a:r>
              <a:rPr lang="en-US" sz="2900" b="1" dirty="0">
                <a:solidFill>
                  <a:srgbClr val="FF0000"/>
                </a:solidFill>
                <a:latin typeface="Times New Roman" panose="02020603050405020304" pitchFamily="18" charset="0"/>
                <a:cs typeface="Times New Roman" panose="02020603050405020304" pitchFamily="18" charset="0"/>
              </a:rPr>
              <a:t>It is your responsibility to ensure that all required documents and forms are submitted prior to the due dates. Failure to complete or submit required documents and forms may result in disqualification or loss of points. </a:t>
            </a:r>
          </a:p>
        </p:txBody>
      </p:sp>
    </p:spTree>
    <p:extLst>
      <p:ext uri="{BB962C8B-B14F-4D97-AF65-F5344CB8AC3E}">
        <p14:creationId xmlns:p14="http://schemas.microsoft.com/office/powerpoint/2010/main" val="19458201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Optional Submission Forms/Documents </a:t>
            </a:r>
          </a:p>
        </p:txBody>
      </p:sp>
      <p:sp>
        <p:nvSpPr>
          <p:cNvPr id="3" name="Content Placeholder 2"/>
          <p:cNvSpPr>
            <a:spLocks noGrp="1"/>
          </p:cNvSpPr>
          <p:nvPr>
            <p:ph idx="1"/>
          </p:nvPr>
        </p:nvSpPr>
        <p:spPr>
          <a:xfrm>
            <a:off x="2686751" y="4357316"/>
            <a:ext cx="6818495" cy="829157"/>
          </a:xfrm>
        </p:spPr>
        <p:txBody>
          <a:bodyPr>
            <a:normAutofit/>
          </a:bodyPr>
          <a:lstStyle/>
          <a:p>
            <a:pPr marL="0" indent="0">
              <a:buNone/>
            </a:pPr>
            <a:r>
              <a:rPr lang="en-US" sz="1900" b="1" dirty="0">
                <a:solidFill>
                  <a:srgbClr val="FF0000"/>
                </a:solidFill>
                <a:latin typeface="Garamond" panose="02020404030301010803" pitchFamily="18" charset="0"/>
              </a:rPr>
              <a:t>Submission of these documents is optional and does not impact your ability to submit a proposal. </a:t>
            </a:r>
          </a:p>
        </p:txBody>
      </p:sp>
      <p:graphicFrame>
        <p:nvGraphicFramePr>
          <p:cNvPr id="6" name="Table 5">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38909759"/>
              </p:ext>
            </p:extLst>
          </p:nvPr>
        </p:nvGraphicFramePr>
        <p:xfrm>
          <a:off x="2686752" y="2809255"/>
          <a:ext cx="6818496" cy="1239490"/>
        </p:xfrm>
        <a:graphic>
          <a:graphicData uri="http://schemas.openxmlformats.org/drawingml/2006/table">
            <a:tbl>
              <a:tblPr firstRow="1" firstCol="1" bandRow="1"/>
              <a:tblGrid>
                <a:gridCol w="1294121">
                  <a:extLst>
                    <a:ext uri="{9D8B030D-6E8A-4147-A177-3AD203B41FA5}">
                      <a16:colId xmlns:a16="http://schemas.microsoft.com/office/drawing/2014/main" val="815048848"/>
                    </a:ext>
                  </a:extLst>
                </a:gridCol>
                <a:gridCol w="5524375">
                  <a:extLst>
                    <a:ext uri="{9D8B030D-6E8A-4147-A177-3AD203B41FA5}">
                      <a16:colId xmlns:a16="http://schemas.microsoft.com/office/drawing/2014/main" val="1623914326"/>
                    </a:ext>
                  </a:extLst>
                </a:gridCol>
              </a:tblGrid>
              <a:tr h="270805">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Garamond" panose="02020404030301010803" pitchFamily="18" charset="0"/>
                          <a:ea typeface="+mj-ea"/>
                          <a:cs typeface="+mj-cs"/>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Garamond" panose="02020404030301010803" pitchFamily="18" charset="0"/>
                          <a:ea typeface="+mj-ea"/>
                          <a:cs typeface="+mj-cs"/>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486559">
                <a:tc>
                  <a:txBody>
                    <a:bodyPr/>
                    <a:lstStyle/>
                    <a:p>
                      <a:pPr marL="0" marR="0">
                        <a:spcBef>
                          <a:spcPts val="0"/>
                        </a:spcBef>
                        <a:spcAft>
                          <a:spcPts val="0"/>
                        </a:spcAft>
                      </a:pPr>
                      <a:r>
                        <a:rPr lang="en-US" sz="1800" i="0" kern="1200" baseline="0" dirty="0">
                          <a:solidFill>
                            <a:srgbClr val="101D49"/>
                          </a:solidFill>
                          <a:latin typeface="Garamond" pitchFamily="18" charset="0"/>
                          <a:ea typeface="+mn-ea"/>
                          <a:cs typeface="+mn-cs"/>
                        </a:rPr>
                        <a:t>04/07/2023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800" i="0" kern="1200" baseline="0" dirty="0">
                          <a:solidFill>
                            <a:srgbClr val="101D49"/>
                          </a:solidFill>
                          <a:latin typeface="Garamond" pitchFamily="18" charset="0"/>
                          <a:ea typeface="+mn-ea"/>
                          <a:cs typeface="+mn-cs"/>
                        </a:rPr>
                        <a:t>Pre-Proposal Networking Opportunity (Attachment 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419319"/>
                  </a:ext>
                </a:extLst>
              </a:tr>
              <a:tr h="478166">
                <a:tc>
                  <a:txBody>
                    <a:bodyPr/>
                    <a:lstStyle/>
                    <a:p>
                      <a:pPr marL="0" marR="0">
                        <a:spcBef>
                          <a:spcPts val="0"/>
                        </a:spcBef>
                        <a:spcAft>
                          <a:spcPts val="0"/>
                        </a:spcAft>
                      </a:pPr>
                      <a:r>
                        <a:rPr lang="en-US" sz="1800" i="0" kern="1200" baseline="0" dirty="0">
                          <a:solidFill>
                            <a:srgbClr val="101D49"/>
                          </a:solidFill>
                          <a:latin typeface="Garamond" pitchFamily="18" charset="0"/>
                          <a:ea typeface="+mn-ea"/>
                          <a:cs typeface="+mn-cs"/>
                        </a:rPr>
                        <a:t>04/07/2023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i="0" kern="1200" baseline="0" dirty="0">
                          <a:solidFill>
                            <a:srgbClr val="101D49"/>
                          </a:solidFill>
                          <a:latin typeface="Garamond" pitchFamily="18" charset="0"/>
                          <a:ea typeface="+mn-ea"/>
                          <a:cs typeface="+mn-cs"/>
                        </a:rPr>
                        <a:t>Questions and Answers Form (Attachment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652406"/>
                  </a:ext>
                </a:extLst>
              </a:tr>
            </a:tbl>
          </a:graphicData>
        </a:graphic>
      </p:graphicFrame>
    </p:spTree>
    <p:extLst>
      <p:ext uri="{BB962C8B-B14F-4D97-AF65-F5344CB8AC3E}">
        <p14:creationId xmlns:p14="http://schemas.microsoft.com/office/powerpoint/2010/main" val="14938453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Required Submission Forms/Documents </a:t>
            </a:r>
          </a:p>
        </p:txBody>
      </p:sp>
      <p:sp>
        <p:nvSpPr>
          <p:cNvPr id="3" name="Content Placeholder 2"/>
          <p:cNvSpPr>
            <a:spLocks noGrp="1"/>
          </p:cNvSpPr>
          <p:nvPr>
            <p:ph idx="1"/>
          </p:nvPr>
        </p:nvSpPr>
        <p:spPr>
          <a:xfrm>
            <a:off x="1371600" y="5450135"/>
            <a:ext cx="9296400" cy="968871"/>
          </a:xfrm>
        </p:spPr>
        <p:txBody>
          <a:bodyPr>
            <a:normAutofit/>
          </a:bodyPr>
          <a:lstStyle/>
          <a:p>
            <a:pPr marL="0" marR="0" lvl="0" indent="0" fontAlgn="auto">
              <a:buClrTx/>
              <a:buSzTx/>
              <a:buNone/>
              <a:tabLst/>
              <a:defRPr/>
            </a:pPr>
            <a:r>
              <a:rPr lang="en-US" sz="1200" b="1" dirty="0">
                <a:solidFill>
                  <a:srgbClr val="FF0000"/>
                </a:solidFill>
                <a:latin typeface="Garamond" panose="02020404030301010803" pitchFamily="18" charset="0"/>
              </a:rPr>
              <a:t>Use the templates provided for all responses and do not alter any templates.</a:t>
            </a:r>
          </a:p>
          <a:p>
            <a:pPr marL="0" indent="0">
              <a:buNone/>
            </a:pPr>
            <a:r>
              <a:rPr lang="en-US" sz="1200" b="1" dirty="0">
                <a:solidFill>
                  <a:srgbClr val="FF0000"/>
                </a:solidFill>
                <a:latin typeface="Garamond" panose="02020404030301010803" pitchFamily="18" charset="0"/>
              </a:rPr>
              <a:t>Responses must be submitted per the RFP instructions. See RFP Sections 1.8 and 2.1 for additional details. Late submissions, emailed or hand-delivered submissions will not be accepted.</a:t>
            </a:r>
          </a:p>
          <a:p>
            <a:endParaRPr lang="en-US" dirty="0"/>
          </a:p>
        </p:txBody>
      </p:sp>
      <p:graphicFrame>
        <p:nvGraphicFramePr>
          <p:cNvPr id="6" name="Table 3">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2563336636"/>
              </p:ext>
            </p:extLst>
          </p:nvPr>
        </p:nvGraphicFramePr>
        <p:xfrm>
          <a:off x="1371600" y="1545266"/>
          <a:ext cx="9143999" cy="3417189"/>
        </p:xfrm>
        <a:graphic>
          <a:graphicData uri="http://schemas.openxmlformats.org/drawingml/2006/table">
            <a:tbl>
              <a:tblPr firstRow="1" firstCol="1" bandRow="1"/>
              <a:tblGrid>
                <a:gridCol w="1679123">
                  <a:extLst>
                    <a:ext uri="{9D8B030D-6E8A-4147-A177-3AD203B41FA5}">
                      <a16:colId xmlns:a16="http://schemas.microsoft.com/office/drawing/2014/main" val="815048848"/>
                    </a:ext>
                  </a:extLst>
                </a:gridCol>
                <a:gridCol w="7464876">
                  <a:extLst>
                    <a:ext uri="{9D8B030D-6E8A-4147-A177-3AD203B41FA5}">
                      <a16:colId xmlns:a16="http://schemas.microsoft.com/office/drawing/2014/main" val="1623914326"/>
                    </a:ext>
                  </a:extLst>
                </a:gridCol>
              </a:tblGrid>
              <a:tr h="242056">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Garamond" panose="02020404030301010803" pitchFamily="18" charset="0"/>
                          <a:ea typeface="+mj-ea"/>
                          <a:cs typeface="+mj-cs"/>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Garamond" panose="02020404030301010803" pitchFamily="18" charset="0"/>
                          <a:ea typeface="+mj-ea"/>
                          <a:cs typeface="+mj-cs"/>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06/06/2023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600" i="0" kern="1200" baseline="0" dirty="0">
                          <a:solidFill>
                            <a:srgbClr val="101D49"/>
                          </a:solidFill>
                          <a:latin typeface="Garamond" pitchFamily="18" charset="0"/>
                          <a:ea typeface="+mn-ea"/>
                          <a:cs typeface="+mn-cs"/>
                        </a:rPr>
                        <a:t>Online Submission Form (Part One)</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Executive Summary</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Attestation Form (Attachment J)</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383805"/>
                  </a:ext>
                </a:extLst>
              </a:tr>
              <a:tr h="716099">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06/09/2023</a:t>
                      </a:r>
                    </a:p>
                    <a:p>
                      <a:pPr marL="0" marR="0">
                        <a:spcBef>
                          <a:spcPts val="0"/>
                        </a:spcBef>
                        <a:spcAft>
                          <a:spcPts val="0"/>
                        </a:spcAft>
                      </a:pPr>
                      <a:endParaRPr lang="en-US" sz="1600" i="0" kern="1200" baseline="0" dirty="0">
                        <a:solidFill>
                          <a:srgbClr val="101D49"/>
                        </a:solidFill>
                        <a:latin typeface="Garamond" pitchFamily="18" charset="0"/>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MWBE and IVOSB Participation Plan Form (Attachment A &amp; A1)</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Letter(s) of Commitment</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Garamond" pitchFamily="18" charset="0"/>
                          <a:ea typeface="+mn-ea"/>
                          <a:cs typeface="+mn-cs"/>
                        </a:rPr>
                        <a:t>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991772"/>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06/09/2023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Indiana Economic Impact Form (Attachment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5773566"/>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06/09/2023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Cost Proposal Template (Attachment 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746781"/>
                  </a:ext>
                </a:extLst>
              </a:tr>
              <a:tr h="23870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06/09/2023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Business Proposal Template (Attachment 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086883"/>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06/09/2023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Technical Proposal Template (Attachment 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787062"/>
                  </a:ext>
                </a:extLst>
              </a:tr>
              <a:tr h="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06/09/2023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Garamond" pitchFamily="18" charset="0"/>
                          <a:ea typeface="+mn-ea"/>
                          <a:cs typeface="+mn-cs"/>
                        </a:rPr>
                        <a:t>Reference Check Forms (Attachment H) – Must be completed by the reference and emailed directly to the State.</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US" sz="1600" i="0" kern="1200" baseline="0" dirty="0">
                        <a:solidFill>
                          <a:srgbClr val="101D49"/>
                        </a:solidFill>
                        <a:latin typeface="Garamond" pitchFamily="18" charset="0"/>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1831753"/>
                  </a:ext>
                </a:extLst>
              </a:tr>
            </a:tbl>
          </a:graphicData>
        </a:graphic>
      </p:graphicFrame>
    </p:spTree>
    <p:extLst>
      <p:ext uri="{BB962C8B-B14F-4D97-AF65-F5344CB8AC3E}">
        <p14:creationId xmlns:p14="http://schemas.microsoft.com/office/powerpoint/2010/main" val="25117875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654291"/>
            <a:ext cx="9601200" cy="829157"/>
          </a:xfrm>
        </p:spPr>
        <p:txBody>
          <a:bodyPr/>
          <a:lstStyle/>
          <a:p>
            <a:r>
              <a:rPr lang="en-US" dirty="0"/>
              <a:t>Additional Information</a:t>
            </a:r>
          </a:p>
        </p:txBody>
      </p:sp>
      <p:sp>
        <p:nvSpPr>
          <p:cNvPr id="6" name="Content Placeholder 5"/>
          <p:cNvSpPr>
            <a:spLocks noGrp="1"/>
          </p:cNvSpPr>
          <p:nvPr>
            <p:ph idx="1"/>
          </p:nvPr>
        </p:nvSpPr>
        <p:spPr>
          <a:xfrm>
            <a:off x="1219200" y="1750734"/>
            <a:ext cx="9745579" cy="4616563"/>
          </a:xfrm>
        </p:spPr>
        <p:txBody>
          <a:bodyPr>
            <a:noAutofit/>
          </a:bodyPr>
          <a:lstStyle/>
          <a:p>
            <a:pPr marL="342900" lvl="0" indent="-342900" algn="ctr" defTabSz="914400">
              <a:lnSpc>
                <a:spcPct val="80000"/>
              </a:lnSpc>
              <a:spcBef>
                <a:spcPct val="20000"/>
              </a:spcBef>
              <a:spcAft>
                <a:spcPts val="0"/>
              </a:spcAft>
              <a:buNone/>
            </a:pPr>
            <a:r>
              <a:rPr lang="en-US" sz="1600" b="1" dirty="0">
                <a:solidFill>
                  <a:srgbClr val="101D49"/>
                </a:solidFill>
              </a:rPr>
              <a:t>IDOA PROCUREMENT LINKS AND NUMBERS</a:t>
            </a:r>
            <a:endParaRPr lang="en-US" sz="1600" b="1" dirty="0">
              <a:solidFill>
                <a:srgbClr val="101D49"/>
              </a:solidFill>
              <a:hlinkClick r:id="rId3"/>
            </a:endParaRPr>
          </a:p>
          <a:p>
            <a:pPr marL="342900" lvl="0" indent="-342900" algn="ctr" defTabSz="914400">
              <a:lnSpc>
                <a:spcPct val="80000"/>
              </a:lnSpc>
              <a:spcBef>
                <a:spcPct val="20000"/>
              </a:spcBef>
              <a:spcAft>
                <a:spcPts val="0"/>
              </a:spcAft>
              <a:buNone/>
            </a:pPr>
            <a:r>
              <a:rPr lang="en-US" sz="1600" b="1" dirty="0">
                <a:solidFill>
                  <a:prstClr val="black"/>
                </a:solidFill>
                <a:hlinkClick r:id="rId3"/>
              </a:rPr>
              <a:t>http://www.in.gov/idoa/2354.htm</a:t>
            </a:r>
            <a:endParaRPr lang="en-US" sz="1600" b="1" dirty="0">
              <a:solidFill>
                <a:prstClr val="black"/>
              </a:solidFill>
            </a:endParaRPr>
          </a:p>
          <a:p>
            <a:pPr marL="342900" lvl="0" indent="-342900" algn="ctr" defTabSz="914400">
              <a:lnSpc>
                <a:spcPct val="80000"/>
              </a:lnSpc>
              <a:spcBef>
                <a:spcPct val="20000"/>
              </a:spcBef>
              <a:spcAft>
                <a:spcPts val="0"/>
              </a:spcAft>
              <a:buNone/>
            </a:pP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A.	Link to the developing for bidder registry with IDOA and Secretary of State.</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4"/>
              </a:rPr>
              <a:t>http://www.in.gov/idoa/2464.htm</a:t>
            </a: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B.	Secretary of State of Indiana:</a:t>
            </a:r>
          </a:p>
          <a:p>
            <a:pPr marL="342900" lvl="0" indent="-342900" defTabSz="914400">
              <a:lnSpc>
                <a:spcPct val="80000"/>
              </a:lnSpc>
              <a:spcBef>
                <a:spcPct val="20000"/>
              </a:spcBef>
              <a:spcAft>
                <a:spcPts val="0"/>
              </a:spcAft>
              <a:buNone/>
            </a:pPr>
            <a:r>
              <a:rPr lang="en-US" sz="1600" b="1" dirty="0">
                <a:solidFill>
                  <a:srgbClr val="101D49"/>
                </a:solidFill>
              </a:rPr>
              <a:t>	Can be reached at (317) 232-6576 for registration assistance.  </a:t>
            </a:r>
            <a:r>
              <a:rPr lang="en-US" sz="1600" b="1" dirty="0">
                <a:solidFill>
                  <a:prstClr val="black"/>
                </a:solidFill>
                <a:hlinkClick r:id="rId5"/>
              </a:rPr>
              <a:t>www.in.gov/sos</a:t>
            </a:r>
            <a:endParaRPr lang="en-US" sz="1600" b="1" dirty="0">
              <a:solidFill>
                <a:prstClr val="black"/>
              </a:solidFill>
            </a:endParaRPr>
          </a:p>
          <a:p>
            <a:pPr marL="342900" lvl="0" indent="-342900" defTabSz="914400">
              <a:lnSpc>
                <a:spcPct val="80000"/>
              </a:lnSpc>
              <a:spcBef>
                <a:spcPct val="20000"/>
              </a:spcBef>
              <a:spcAft>
                <a:spcPts val="0"/>
              </a:spcAft>
              <a:buNone/>
            </a:pPr>
            <a:r>
              <a:rPr lang="en-US" sz="1600" b="1" dirty="0">
                <a:solidFill>
                  <a:srgbClr val="101D49"/>
                </a:solidFill>
              </a:rPr>
              <a:t>C.	See Vendor and Supplier Resource Center:</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6"/>
              </a:rPr>
              <a:t>http://www.in.gov/idoa/3106.htm</a:t>
            </a:r>
            <a:endParaRPr lang="en-US" sz="1600" b="1" dirty="0">
              <a:solidFill>
                <a:prstClr val="black"/>
              </a:solidFill>
            </a:endParaRPr>
          </a:p>
          <a:p>
            <a:pPr marL="342900" lvl="0" indent="-342900" defTabSz="914400">
              <a:lnSpc>
                <a:spcPct val="80000"/>
              </a:lnSpc>
              <a:spcBef>
                <a:spcPct val="20000"/>
              </a:spcBef>
              <a:spcAft>
                <a:spcPts val="0"/>
              </a:spcAft>
              <a:buFontTx/>
              <a:buAutoNum type="alphaUcPeriod" startAt="4"/>
            </a:pPr>
            <a:r>
              <a:rPr lang="en-US" sz="1600" b="1" dirty="0">
                <a:solidFill>
                  <a:srgbClr val="101D49"/>
                </a:solidFill>
              </a:rPr>
              <a:t>Minority and Women Owned Business Enterprises:</a:t>
            </a:r>
          </a:p>
          <a:p>
            <a:pPr marL="342900" lvl="0" indent="-342900" defTabSz="914400">
              <a:lnSpc>
                <a:spcPct val="80000"/>
              </a:lnSpc>
              <a:spcBef>
                <a:spcPct val="20000"/>
              </a:spcBef>
              <a:spcAft>
                <a:spcPts val="0"/>
              </a:spcAft>
              <a:buNone/>
            </a:pPr>
            <a:r>
              <a:rPr lang="en-US" sz="1600" b="1" dirty="0">
                <a:solidFill>
                  <a:srgbClr val="101D49"/>
                </a:solidFill>
              </a:rPr>
              <a:t>	Link to more information and full listing of IDOA Minority and Women Owned Businesses</a:t>
            </a:r>
          </a:p>
          <a:p>
            <a:pPr marL="342900" lvl="0" indent="-342900" defTabSz="914400">
              <a:lnSpc>
                <a:spcPct val="80000"/>
              </a:lnSpc>
              <a:spcBef>
                <a:spcPct val="20000"/>
              </a:spcBef>
              <a:spcAft>
                <a:spcPts val="0"/>
              </a:spcAft>
              <a:buNone/>
            </a:pPr>
            <a:r>
              <a:rPr lang="en-US" sz="1600" b="1" dirty="0">
                <a:solidFill>
                  <a:prstClr val="black"/>
                </a:solidFill>
              </a:rPr>
              <a:t>	</a:t>
            </a:r>
            <a:r>
              <a:rPr lang="en-US" sz="1600" b="1" dirty="0">
                <a:solidFill>
                  <a:prstClr val="black"/>
                </a:solidFill>
                <a:hlinkClick r:id="rId7"/>
              </a:rPr>
              <a:t>http://www.in.gov/idoa/2352.htm</a:t>
            </a:r>
            <a:endParaRPr lang="en-US" sz="1600" b="1" dirty="0">
              <a:solidFill>
                <a:prstClr val="black"/>
              </a:solidFill>
            </a:endParaRPr>
          </a:p>
          <a:p>
            <a:pPr marL="0" lvl="0" indent="0" defTabSz="914400">
              <a:lnSpc>
                <a:spcPct val="80000"/>
              </a:lnSpc>
              <a:spcBef>
                <a:spcPct val="20000"/>
              </a:spcBef>
              <a:spcAft>
                <a:spcPts val="0"/>
              </a:spcAft>
              <a:buNone/>
            </a:pPr>
            <a:r>
              <a:rPr lang="en-US" sz="1600" b="1" dirty="0">
                <a:solidFill>
                  <a:srgbClr val="101D49"/>
                </a:solidFill>
              </a:rPr>
              <a:t>E.    RFP posting and updates:</a:t>
            </a:r>
          </a:p>
          <a:p>
            <a:pPr marL="342900" lvl="0" indent="-342900" defTabSz="914400">
              <a:lnSpc>
                <a:spcPct val="80000"/>
              </a:lnSpc>
              <a:spcBef>
                <a:spcPct val="20000"/>
              </a:spcBef>
              <a:spcAft>
                <a:spcPts val="0"/>
              </a:spcAft>
              <a:buNone/>
            </a:pPr>
            <a:r>
              <a:rPr lang="en-US" sz="1600" b="1" dirty="0">
                <a:solidFill>
                  <a:prstClr val="black"/>
                </a:solidFill>
              </a:rPr>
              <a:t>	Go to </a:t>
            </a:r>
            <a:r>
              <a:rPr lang="en-US" sz="1600" b="1" dirty="0">
                <a:solidFill>
                  <a:prstClr val="black"/>
                </a:solidFill>
                <a:hlinkClick r:id="rId8"/>
              </a:rPr>
              <a:t>https://www.in.gov/idoa/procurement/current-business-opportunities/</a:t>
            </a:r>
            <a:endParaRPr lang="en-US" sz="1600" b="1" dirty="0">
              <a:solidFill>
                <a:prstClr val="black"/>
              </a:solidFill>
            </a:endParaRPr>
          </a:p>
          <a:p>
            <a:pPr marL="342900" lvl="0" indent="-342900" defTabSz="914400">
              <a:lnSpc>
                <a:spcPct val="80000"/>
              </a:lnSpc>
              <a:spcBef>
                <a:spcPts val="0"/>
              </a:spcBef>
              <a:spcAft>
                <a:spcPts val="0"/>
              </a:spcAft>
              <a:buNone/>
            </a:pPr>
            <a:r>
              <a:rPr lang="en-US" sz="1600" b="1" dirty="0">
                <a:solidFill>
                  <a:srgbClr val="101D49"/>
                </a:solidFill>
              </a:rPr>
              <a:t>	Scroll through table until you find desired RFP number on left-hand side and click the link.</a:t>
            </a:r>
          </a:p>
          <a:p>
            <a:pPr marL="0" indent="0">
              <a:buNone/>
            </a:pPr>
            <a:endParaRPr lang="en-US" sz="1600" dirty="0"/>
          </a:p>
        </p:txBody>
      </p:sp>
    </p:spTree>
    <p:extLst>
      <p:ext uri="{BB962C8B-B14F-4D97-AF65-F5344CB8AC3E}">
        <p14:creationId xmlns:p14="http://schemas.microsoft.com/office/powerpoint/2010/main" val="40127174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Questions</a:t>
            </a:r>
            <a:br>
              <a:rPr lang="en-US" dirty="0">
                <a:solidFill>
                  <a:schemeClr val="tx1"/>
                </a:solidFill>
              </a:rPr>
            </a:br>
            <a:endParaRPr lang="en-US" dirty="0"/>
          </a:p>
        </p:txBody>
      </p:sp>
      <p:sp>
        <p:nvSpPr>
          <p:cNvPr id="6" name="Content Placeholder 5"/>
          <p:cNvSpPr>
            <a:spLocks noGrp="1"/>
          </p:cNvSpPr>
          <p:nvPr>
            <p:ph idx="1"/>
          </p:nvPr>
        </p:nvSpPr>
        <p:spPr>
          <a:xfrm>
            <a:off x="1295400" y="2014780"/>
            <a:ext cx="9601200" cy="2113718"/>
          </a:xfrm>
        </p:spPr>
        <p:txBody>
          <a:bodyPr>
            <a:normAutofit/>
          </a:bodyPr>
          <a:lstStyle/>
          <a:p>
            <a:pPr marL="0" indent="0">
              <a:buNone/>
            </a:pPr>
            <a:r>
              <a:rPr lang="en-US" dirty="0">
                <a:solidFill>
                  <a:srgbClr val="101D49"/>
                </a:solidFill>
              </a:rPr>
              <a:t>All questions/inquiries should be submitted using the Q&amp;A Template (Attachment G) as outlined in Section 1.7 of the RFP main document.</a:t>
            </a:r>
          </a:p>
          <a:p>
            <a:pPr marL="0" indent="0" algn="ctr">
              <a:buNone/>
            </a:pPr>
            <a:endParaRPr lang="en-US" dirty="0">
              <a:solidFill>
                <a:srgbClr val="101D49"/>
              </a:solidFill>
            </a:endParaRPr>
          </a:p>
          <a:p>
            <a:pPr marL="0" indent="0">
              <a:buNone/>
            </a:pPr>
            <a:r>
              <a:rPr lang="en-US" dirty="0">
                <a:solidFill>
                  <a:srgbClr val="101D49"/>
                </a:solidFill>
              </a:rPr>
              <a:t>REMINDER (OPTIONAL): If interested, send a Pre-proposal Network Opportunities Form (Attachment I) via email at </a:t>
            </a:r>
            <a:r>
              <a:rPr lang="en-US" dirty="0">
                <a:solidFill>
                  <a:srgbClr val="101D49"/>
                </a:solidFill>
                <a:hlinkClick r:id="rId3"/>
              </a:rPr>
              <a:t>rfp@idoa.in.gov</a:t>
            </a:r>
            <a:r>
              <a:rPr lang="en-US" dirty="0">
                <a:solidFill>
                  <a:srgbClr val="101D49"/>
                </a:solidFill>
              </a:rPr>
              <a:t> no later than </a:t>
            </a:r>
            <a:r>
              <a:rPr lang="en-US" b="1" dirty="0">
                <a:solidFill>
                  <a:srgbClr val="101D49"/>
                </a:solidFill>
              </a:rPr>
              <a:t>3:00 PM ET on April 07, 2023</a:t>
            </a:r>
            <a:r>
              <a:rPr lang="en-US" dirty="0">
                <a:solidFill>
                  <a:srgbClr val="101D49"/>
                </a:solidFill>
              </a:rPr>
              <a:t>.  </a:t>
            </a:r>
          </a:p>
          <a:p>
            <a:pPr algn="ctr"/>
            <a:endParaRPr lang="en-US" dirty="0"/>
          </a:p>
        </p:txBody>
      </p:sp>
    </p:spTree>
    <p:extLst>
      <p:ext uri="{BB962C8B-B14F-4D97-AF65-F5344CB8AC3E}">
        <p14:creationId xmlns:p14="http://schemas.microsoft.com/office/powerpoint/2010/main" val="16763711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806117" y="1531662"/>
            <a:ext cx="7531768" cy="3341128"/>
          </a:xfrm>
        </p:spPr>
        <p:txBody>
          <a:bodyPr/>
          <a:lstStyle/>
          <a:p>
            <a:pPr marL="342900" lvl="0" indent="-342900" defTabSz="914400">
              <a:lnSpc>
                <a:spcPct val="100000"/>
              </a:lnSpc>
              <a:spcBef>
                <a:spcPct val="20000"/>
              </a:spcBef>
              <a:defRPr/>
            </a:pP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r>
              <a:rPr lang="en-US" sz="5400" b="1" cap="none" dirty="0">
                <a:latin typeface="+mn-lt"/>
              </a:rPr>
              <a:t>Thank You!</a:t>
            </a:r>
            <a:br>
              <a:rPr lang="en-US" sz="2800" b="1" dirty="0">
                <a:latin typeface="+mn-lt"/>
              </a:rPr>
            </a:br>
            <a:r>
              <a:rPr lang="en-US" sz="2800" b="1" cap="none" dirty="0">
                <a:latin typeface="+mn-lt"/>
              </a:rPr>
              <a:t>Christina Garcia</a:t>
            </a:r>
            <a:br>
              <a:rPr lang="en-US" sz="2400" b="1" cap="none" dirty="0">
                <a:solidFill>
                  <a:srgbClr val="FF0000"/>
                </a:solidFill>
                <a:latin typeface="+mn-lt"/>
                <a:cs typeface="Times New Roman" pitchFamily="18" charset="0"/>
              </a:rPr>
            </a:br>
            <a:r>
              <a:rPr lang="en-US" sz="2400" b="1" cap="none" dirty="0">
                <a:solidFill>
                  <a:schemeClr val="accent5"/>
                </a:solidFill>
                <a:latin typeface="+mn-lt"/>
                <a:cs typeface="Times New Roman" pitchFamily="18" charset="0"/>
              </a:rPr>
              <a:t>Cgarcia</a:t>
            </a:r>
            <a:r>
              <a:rPr lang="en-US" sz="2400" b="1" cap="none" dirty="0">
                <a:solidFill>
                  <a:schemeClr val="accent5"/>
                </a:solidFill>
                <a:latin typeface="+mn-lt"/>
                <a:cs typeface="Times New Roman" pitchFamily="18" charset="0"/>
                <a:hlinkClick r:id="rId3">
                  <a:extLst>
                    <a:ext uri="{A12FA001-AC4F-418D-AE19-62706E023703}">
                      <ahyp:hlinkClr xmlns:ahyp="http://schemas.microsoft.com/office/drawing/2018/hyperlinkcolor" val="tx"/>
                    </a:ext>
                  </a:extLst>
                </a:hlinkClick>
              </a:rPr>
              <a:t>@idoa.in.gov</a:t>
            </a:r>
            <a:br>
              <a:rPr lang="en-US" sz="2400" b="1" cap="none" dirty="0">
                <a:solidFill>
                  <a:srgbClr val="FF0000"/>
                </a:solidFill>
                <a:latin typeface="+mn-lt"/>
                <a:cs typeface="Times New Roman" pitchFamily="18" charset="0"/>
              </a:rPr>
            </a:br>
            <a:br>
              <a:rPr lang="en-US" sz="2400" b="1" dirty="0">
                <a:solidFill>
                  <a:srgbClr val="FF0000"/>
                </a:solidFill>
                <a:latin typeface="+mn-lt"/>
                <a:cs typeface="Times New Roman" pitchFamily="18" charset="0"/>
              </a:rPr>
            </a:br>
            <a:r>
              <a:rPr lang="en-US" sz="2400" b="1" cap="none" dirty="0">
                <a:solidFill>
                  <a:srgbClr val="002060"/>
                </a:solidFill>
                <a:latin typeface="+mn-lt"/>
                <a:cs typeface="Times New Roman" pitchFamily="18" charset="0"/>
              </a:rPr>
              <a:t>Division Of Supplier Diversity</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hlinkClick r:id="rId4"/>
              </a:rPr>
              <a:t>mwbecompliance@idoa.in.gov</a:t>
            </a:r>
            <a:r>
              <a:rPr lang="en-US" sz="2400" b="1" cap="none" dirty="0">
                <a:solidFill>
                  <a:srgbClr val="FF0000"/>
                </a:solidFill>
                <a:latin typeface="+mn-lt"/>
                <a:cs typeface="Times New Roman"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hlinkClick r:id="rId5"/>
              </a:rPr>
              <a:t>www.in.gov/idoa/mwbe/payaudit.htm</a:t>
            </a:r>
            <a:r>
              <a:rPr lang="en-US" sz="2400" b="1" cap="none" dirty="0">
                <a:solidFill>
                  <a:srgbClr val="FF0000"/>
                </a:solidFill>
                <a:latin typeface="+mn-lt"/>
                <a:cs typeface="Times New Roman"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rPr>
              <a:t> </a:t>
            </a:r>
            <a:endParaRPr lang="en-US" sz="2400" b="1" dirty="0">
              <a:latin typeface="+mn-lt"/>
            </a:endParaRPr>
          </a:p>
        </p:txBody>
      </p:sp>
    </p:spTree>
    <p:extLst>
      <p:ext uri="{BB962C8B-B14F-4D97-AF65-F5344CB8AC3E}">
        <p14:creationId xmlns:p14="http://schemas.microsoft.com/office/powerpoint/2010/main" val="126073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Purpose of the RFP</a:t>
            </a:r>
          </a:p>
        </p:txBody>
      </p:sp>
      <p:sp>
        <p:nvSpPr>
          <p:cNvPr id="6" name="Content Placeholder 5"/>
          <p:cNvSpPr>
            <a:spLocks noGrp="1"/>
          </p:cNvSpPr>
          <p:nvPr>
            <p:ph idx="1"/>
          </p:nvPr>
        </p:nvSpPr>
        <p:spPr/>
        <p:txBody>
          <a:bodyPr>
            <a:normAutofit/>
          </a:bodyPr>
          <a:lstStyle/>
          <a:p>
            <a:pPr>
              <a:spcBef>
                <a:spcPts val="0"/>
              </a:spcBef>
              <a:spcAft>
                <a:spcPts val="0"/>
              </a:spcAft>
            </a:pPr>
            <a:r>
              <a:rPr lang="en-US" sz="2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purpose of this solicitation is to select a respondent that can satisfy the State’s need for </a:t>
            </a:r>
            <a:r>
              <a:rPr lang="en-US" sz="2800" dirty="0">
                <a:effectLst/>
                <a:latin typeface="Calibri" panose="020F0502020204030204" pitchFamily="34" charset="0"/>
                <a:ea typeface="Times New Roman" panose="02020603050405020304" pitchFamily="18" charset="0"/>
              </a:rPr>
              <a:t> a dental insurance company that has providers that service clients with HIV/AIDS.  It is the intent of the Indiana Department of Health (IDOH) to contract with a Respondent that provides quality dental plans and has a vast network of providers throughout the State of Indiana. </a:t>
            </a:r>
            <a:endParaRPr lang="en-US" sz="2800" dirty="0">
              <a:solidFill>
                <a:srgbClr val="101D49"/>
              </a:solidFill>
            </a:endParaRPr>
          </a:p>
        </p:txBody>
      </p:sp>
    </p:spTree>
    <p:extLst>
      <p:ext uri="{BB962C8B-B14F-4D97-AF65-F5344CB8AC3E}">
        <p14:creationId xmlns:p14="http://schemas.microsoft.com/office/powerpoint/2010/main" val="42370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p:txBody>
          <a:bodyPr>
            <a:normAutofit/>
          </a:bodyPr>
          <a:lstStyle/>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State intends to sign a contract with one or more Respondent(s) to fulfill the requirements of this solicitation.</a:t>
            </a:r>
          </a:p>
          <a:p>
            <a:pPr>
              <a:spcBef>
                <a:spcPts val="0"/>
              </a:spcBef>
              <a:spcAft>
                <a:spcPts val="0"/>
              </a:spcAft>
            </a:pPr>
            <a:endPar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term of contract shall be for a period of </a:t>
            </a:r>
            <a:r>
              <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one (1</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year from the date of contract execution.  There may be one (4) one-year renewal for a total of five (5) years at the State’s option.  </a:t>
            </a:r>
            <a:endParaRPr lang="en-US" sz="1800" dirty="0">
              <a:solidFill>
                <a:srgbClr val="101D49"/>
              </a:solidFill>
              <a:effectLst/>
              <a:latin typeface="Courie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3248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864214"/>
            <a:ext cx="9601200" cy="829157"/>
          </a:xfrm>
        </p:spPr>
        <p:txBody>
          <a:bodyPr/>
          <a:lstStyle/>
          <a:p>
            <a:r>
              <a:rPr lang="en-US" dirty="0">
                <a:latin typeface="Times New Roman" panose="02020603050405020304" pitchFamily="18" charset="0"/>
                <a:cs typeface="Times New Roman" panose="02020603050405020304" pitchFamily="18" charset="0"/>
              </a:rPr>
              <a:t>Key Dates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190667851"/>
              </p:ext>
            </p:extLst>
          </p:nvPr>
        </p:nvGraphicFramePr>
        <p:xfrm>
          <a:off x="1381296" y="1693371"/>
          <a:ext cx="9083504" cy="4236720"/>
        </p:xfrm>
        <a:graphic>
          <a:graphicData uri="http://schemas.openxmlformats.org/drawingml/2006/table">
            <a:tbl>
              <a:tblPr firstRow="1" bandRow="1">
                <a:tableStyleId>{5C22544A-7EE6-4342-B048-85BDC9FD1C3A}</a:tableStyleId>
              </a:tblPr>
              <a:tblGrid>
                <a:gridCol w="5250616">
                  <a:extLst>
                    <a:ext uri="{9D8B030D-6E8A-4147-A177-3AD203B41FA5}">
                      <a16:colId xmlns:a16="http://schemas.microsoft.com/office/drawing/2014/main" val="20000"/>
                    </a:ext>
                  </a:extLst>
                </a:gridCol>
                <a:gridCol w="3832888">
                  <a:extLst>
                    <a:ext uri="{9D8B030D-6E8A-4147-A177-3AD203B41FA5}">
                      <a16:colId xmlns:a16="http://schemas.microsoft.com/office/drawing/2014/main" val="20001"/>
                    </a:ext>
                  </a:extLst>
                </a:gridCol>
              </a:tblGrid>
              <a:tr h="306929">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Activity</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Date</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0000"/>
                  </a:ext>
                </a:extLst>
              </a:tr>
              <a:tr h="301955">
                <a:tc>
                  <a:txBody>
                    <a:bodyPr/>
                    <a:lstStyle/>
                    <a:p>
                      <a:pPr marL="0" marR="0">
                        <a:spcBef>
                          <a:spcPts val="0"/>
                        </a:spcBef>
                        <a:spcAft>
                          <a:spcPts val="0"/>
                        </a:spcAft>
                      </a:pPr>
                      <a:r>
                        <a:rPr lang="en-US" sz="1600" spc="-1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Issue of RFP</a:t>
                      </a:r>
                      <a:endParaRPr lang="en-US" sz="160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March 20, 2023</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Pre-Proposal Networking Form (Optional)</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April 07, 2023 </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Written Questions</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April 07, 2023 </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0195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Response to Written Questions/RFP Amendments</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April 21, 2023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997289"/>
                  </a:ext>
                </a:extLst>
              </a:tr>
              <a:tr h="521559">
                <a:tc>
                  <a:txBody>
                    <a:bodyPr/>
                    <a:lstStyle/>
                    <a:p>
                      <a:pPr marL="0" marR="0" algn="l" defTabSz="914377" rtl="0" eaLnBrk="1" latinLnBrk="0" hangingPunct="1">
                        <a:spcBef>
                          <a:spcPts val="0"/>
                        </a:spcBef>
                        <a:spcAft>
                          <a:spcPts val="0"/>
                        </a:spcAft>
                      </a:pPr>
                      <a:r>
                        <a:rPr lang="en-US" sz="1600"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process, Part One</a:t>
                      </a:r>
                    </a:p>
                    <a:p>
                      <a:pPr marL="0" marR="0" algn="l" defTabSz="914377" rtl="0" eaLnBrk="1" latinLnBrk="0" hangingPunct="1">
                        <a:spcBef>
                          <a:spcPts val="0"/>
                        </a:spcBef>
                        <a:spcAft>
                          <a:spcPts val="0"/>
                        </a:spcAft>
                      </a:pPr>
                      <a:r>
                        <a:rPr lang="en-US" sz="1600"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(Online Submission Form)</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June 06, 2023</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080090"/>
                  </a:ext>
                </a:extLst>
              </a:tr>
              <a:tr h="521559">
                <a:tc>
                  <a:txBody>
                    <a:bodyPr/>
                    <a:lstStyle/>
                    <a:p>
                      <a:pPr marL="0" marR="0" algn="l" defTabSz="914377" rtl="0" eaLnBrk="1" latinLnBrk="0" hangingPunct="1">
                        <a:spcBef>
                          <a:spcPts val="0"/>
                        </a:spcBef>
                        <a:spcAft>
                          <a:spcPts val="0"/>
                        </a:spcAft>
                      </a:pPr>
                      <a:r>
                        <a:rPr lang="en-US" sz="1600"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process, Part Two</a:t>
                      </a:r>
                    </a:p>
                    <a:p>
                      <a:pPr marL="0" marR="0" algn="l" defTabSz="914377" rtl="0" eaLnBrk="1" latinLnBrk="0" hangingPunct="1">
                        <a:spcBef>
                          <a:spcPts val="0"/>
                        </a:spcBef>
                        <a:spcAft>
                          <a:spcPts val="0"/>
                        </a:spcAft>
                      </a:pPr>
                      <a:r>
                        <a:rPr lang="en-US" sz="1600"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(Receipt of Proposal on Flash Drive)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June 09, 2023 </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521559">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Reference Check Forms to the State</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June 09, 2023</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55951217"/>
                  </a:ext>
                </a:extLst>
              </a:tr>
              <a:tr h="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RFP Award Recommendation</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TBD</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6330873"/>
                  </a:ext>
                </a:extLst>
              </a:tr>
            </a:tbl>
          </a:graphicData>
        </a:graphic>
      </p:graphicFrame>
    </p:spTree>
    <p:extLst>
      <p:ext uri="{BB962C8B-B14F-4D97-AF65-F5344CB8AC3E}">
        <p14:creationId xmlns:p14="http://schemas.microsoft.com/office/powerpoint/2010/main" val="4281142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Executive Summary (</a:t>
            </a:r>
            <a:r>
              <a:rPr lang="en-US" sz="3200" i="1" dirty="0">
                <a:latin typeface="Times New Roman" panose="02020603050405020304" pitchFamily="18" charset="0"/>
                <a:cs typeface="Times New Roman" panose="02020603050405020304" pitchFamily="18" charset="0"/>
              </a:rPr>
              <a:t>Part One Submission</a:t>
            </a:r>
            <a:r>
              <a:rPr lang="en-US" dirty="0">
                <a:latin typeface="Times New Roman" panose="02020603050405020304" pitchFamily="18" charset="0"/>
                <a:cs typeface="Times New Roman" panose="02020603050405020304" pitchFamily="18" charset="0"/>
              </a:rPr>
              <a:t>)</a:t>
            </a:r>
          </a:p>
        </p:txBody>
      </p:sp>
      <p:sp>
        <p:nvSpPr>
          <p:cNvPr id="6" name="Content Placeholder 5"/>
          <p:cNvSpPr>
            <a:spLocks noGrp="1"/>
          </p:cNvSpPr>
          <p:nvPr>
            <p:ph idx="1"/>
          </p:nvPr>
        </p:nvSpPr>
        <p:spPr>
          <a:xfrm>
            <a:off x="1371600" y="1848255"/>
            <a:ext cx="9601200" cy="4041608"/>
          </a:xfrm>
        </p:spPr>
        <p:txBody>
          <a:bodyPr>
            <a:normAutofit fontScale="85000" lnSpcReduction="20000"/>
          </a:bodyPr>
          <a:lstStyle/>
          <a:p>
            <a:pPr marL="0" indent="0">
              <a:buNone/>
            </a:pPr>
            <a:r>
              <a:rPr lang="en-US" sz="2800" dirty="0">
                <a:solidFill>
                  <a:srgbClr val="101D49"/>
                </a:solidFill>
                <a:latin typeface="Times New Roman" panose="02020603050405020304" pitchFamily="18" charset="0"/>
                <a:cs typeface="Times New Roman" panose="02020603050405020304" pitchFamily="18" charset="0"/>
              </a:rPr>
              <a:t>The Executive Summary must be completed and submitted via Part One of the submission process.  At a minimum, your Executive Summary must address the following (also outlined in Section 2.2 of the RFP):</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Summarize your ability and desire to supply the required services</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Make sure the Executive Summary is signed by an authorized representative </a:t>
            </a:r>
          </a:p>
          <a:p>
            <a:pPr lvl="1">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Include your primary contact </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State your understanding of the respondent notification</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Indicate status regarding Secretary of State registration</a:t>
            </a:r>
          </a:p>
          <a:p>
            <a:pPr>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sz="2800" dirty="0">
              <a:solidFill>
                <a:srgbClr val="101D49"/>
              </a:solidFill>
              <a:latin typeface="Garamond" panose="02020404030301010803" pitchFamily="18" charset="0"/>
            </a:endParaRPr>
          </a:p>
        </p:txBody>
      </p:sp>
    </p:spTree>
    <p:extLst>
      <p:ext uri="{BB962C8B-B14F-4D97-AF65-F5344CB8AC3E}">
        <p14:creationId xmlns:p14="http://schemas.microsoft.com/office/powerpoint/2010/main" val="3386362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Garamond" panose="02020404030301010803" pitchFamily="18" charset="0"/>
              </a:rPr>
              <a:t>Attestation Form (</a:t>
            </a:r>
            <a:r>
              <a:rPr lang="en-US" sz="3200" i="1" dirty="0">
                <a:latin typeface="Garamond" panose="02020404030301010803" pitchFamily="18" charset="0"/>
              </a:rPr>
              <a:t>Part One Submission</a:t>
            </a:r>
            <a:r>
              <a:rPr lang="en-US" dirty="0">
                <a:latin typeface="Garamond" panose="02020404030301010803" pitchFamily="18" charset="0"/>
              </a:rPr>
              <a:t>)</a:t>
            </a:r>
          </a:p>
        </p:txBody>
      </p:sp>
      <p:sp>
        <p:nvSpPr>
          <p:cNvPr id="6" name="Content Placeholder 5"/>
          <p:cNvSpPr>
            <a:spLocks noGrp="1"/>
          </p:cNvSpPr>
          <p:nvPr>
            <p:ph idx="1"/>
          </p:nvPr>
        </p:nvSpPr>
        <p:spPr>
          <a:xfrm>
            <a:off x="1371600" y="2029521"/>
            <a:ext cx="9601200" cy="3860341"/>
          </a:xfrm>
        </p:spPr>
        <p:txBody>
          <a:bodyPr>
            <a:normAutofit/>
          </a:bodyPr>
          <a:lstStyle/>
          <a:p>
            <a:r>
              <a:rPr lang="en-US" sz="2800" dirty="0">
                <a:solidFill>
                  <a:srgbClr val="101D49"/>
                </a:solidFill>
                <a:latin typeface="Garamond" panose="02020404030301010803" pitchFamily="18" charset="0"/>
              </a:rPr>
              <a:t>The Attestation Form (Attachment J) must be completed and returned via the Part One submission process.</a:t>
            </a:r>
          </a:p>
          <a:p>
            <a:pPr lvl="1"/>
            <a:r>
              <a:rPr lang="en-US" sz="2800" i="0" dirty="0">
                <a:solidFill>
                  <a:srgbClr val="101D49"/>
                </a:solidFill>
                <a:latin typeface="Garamond" panose="02020404030301010803" pitchFamily="18" charset="0"/>
              </a:rPr>
              <a:t>Mandatory Submission and Requirements</a:t>
            </a:r>
          </a:p>
          <a:p>
            <a:pPr lvl="1"/>
            <a:r>
              <a:rPr lang="en-US" sz="2800" i="0" dirty="0">
                <a:solidFill>
                  <a:srgbClr val="101D49"/>
                </a:solidFill>
                <a:latin typeface="Garamond" panose="02020404030301010803" pitchFamily="18" charset="0"/>
              </a:rPr>
              <a:t>Confirm Mutual Understanding and Submission</a:t>
            </a:r>
          </a:p>
          <a:p>
            <a:pPr lvl="1"/>
            <a:r>
              <a:rPr lang="en-US" sz="2800" i="0" dirty="0">
                <a:solidFill>
                  <a:srgbClr val="101D49"/>
                </a:solidFill>
                <a:latin typeface="Garamond" panose="02020404030301010803" pitchFamily="18" charset="0"/>
              </a:rPr>
              <a:t>Claim Clarification (Buy Indiana), if applicable </a:t>
            </a:r>
          </a:p>
          <a:p>
            <a:pPr lvl="1"/>
            <a:r>
              <a:rPr lang="en-US" sz="2800" i="0" dirty="0">
                <a:solidFill>
                  <a:srgbClr val="101D49"/>
                </a:solidFill>
                <a:latin typeface="Garamond" panose="02020404030301010803" pitchFamily="18" charset="0"/>
              </a:rPr>
              <a:t>Subcontractors per RFP 2.3.10</a:t>
            </a:r>
          </a:p>
          <a:p>
            <a:pPr lvl="1"/>
            <a:r>
              <a:rPr lang="en-US" sz="2800" i="0" dirty="0">
                <a:solidFill>
                  <a:srgbClr val="101D49"/>
                </a:solidFill>
                <a:latin typeface="Garamond" panose="02020404030301010803" pitchFamily="18" charset="0"/>
              </a:rPr>
              <a:t>Confidential / Redacted File Information</a:t>
            </a:r>
          </a:p>
        </p:txBody>
      </p:sp>
    </p:spTree>
    <p:extLst>
      <p:ext uri="{BB962C8B-B14F-4D97-AF65-F5344CB8AC3E}">
        <p14:creationId xmlns:p14="http://schemas.microsoft.com/office/powerpoint/2010/main" val="2904595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Confidential Information</a:t>
            </a:r>
          </a:p>
        </p:txBody>
      </p:sp>
      <p:sp>
        <p:nvSpPr>
          <p:cNvPr id="6" name="Content Placeholder 5"/>
          <p:cNvSpPr>
            <a:spLocks noGrp="1"/>
          </p:cNvSpPr>
          <p:nvPr>
            <p:ph idx="1"/>
          </p:nvPr>
        </p:nvSpPr>
        <p:spPr>
          <a:xfrm>
            <a:off x="1295400" y="2004647"/>
            <a:ext cx="9601200" cy="3212432"/>
          </a:xfrm>
        </p:spPr>
        <p:txBody>
          <a:bodyPr>
            <a:normAutofit fontScale="77500" lnSpcReduction="20000"/>
          </a:bodyPr>
          <a:lstStyle/>
          <a:p>
            <a:r>
              <a:rPr lang="en-US" sz="2600" dirty="0">
                <a:solidFill>
                  <a:srgbClr val="101D49"/>
                </a:solidFill>
                <a:latin typeface="Times New Roman" panose="02020603050405020304" pitchFamily="18" charset="0"/>
                <a:cs typeface="Times New Roman" panose="02020603050405020304" pitchFamily="18" charset="0"/>
              </a:rPr>
              <a:t>Confidential Information (RFP Main Document - Section 1.15)</a:t>
            </a:r>
          </a:p>
          <a:p>
            <a:pPr lvl="1"/>
            <a:r>
              <a:rPr lang="en-US" sz="2200"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200"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200" b="1" i="0" dirty="0">
                <a:solidFill>
                  <a:srgbClr val="101D49"/>
                </a:solidFill>
                <a:latin typeface="Times New Roman" panose="02020603050405020304" pitchFamily="18" charset="0"/>
                <a:cs typeface="Times New Roman" panose="02020603050405020304" pitchFamily="18" charset="0"/>
              </a:rPr>
              <a:t>Attestation Form (Attachment J)</a:t>
            </a:r>
            <a:r>
              <a:rPr lang="en-US" sz="2200" i="0" dirty="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200"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lvl="1"/>
            <a:r>
              <a:rPr lang="en-US" sz="2200" b="1" i="0" u="sng" dirty="0">
                <a:solidFill>
                  <a:srgbClr val="FF0000"/>
                </a:solidFill>
                <a:latin typeface="Times New Roman" panose="02020603050405020304" pitchFamily="18" charset="0"/>
                <a:cs typeface="Times New Roman" panose="02020603050405020304" pitchFamily="18" charset="0"/>
              </a:rPr>
              <a:t>DO NOT LABEL YOUR ENTIRE RESPONSE AS CONFIDENTIAL</a:t>
            </a:r>
          </a:p>
          <a:p>
            <a:endParaRPr lang="en-US" dirty="0">
              <a:solidFill>
                <a:schemeClr val="tx1"/>
              </a:solidFill>
            </a:endParaRPr>
          </a:p>
        </p:txBody>
      </p:sp>
    </p:spTree>
    <p:extLst>
      <p:ext uri="{BB962C8B-B14F-4D97-AF65-F5344CB8AC3E}">
        <p14:creationId xmlns:p14="http://schemas.microsoft.com/office/powerpoint/2010/main" val="4228047995"/>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3371</TotalTime>
  <Words>3510</Words>
  <Application>Microsoft Office PowerPoint</Application>
  <PresentationFormat>Widescreen</PresentationFormat>
  <Paragraphs>363</Paragraphs>
  <Slides>35</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Arial</vt:lpstr>
      <vt:lpstr>Calibri</vt:lpstr>
      <vt:lpstr>Courier</vt:lpstr>
      <vt:lpstr>Franklin Gothic Book</vt:lpstr>
      <vt:lpstr>Garamond</vt:lpstr>
      <vt:lpstr>Times New Roman</vt:lpstr>
      <vt:lpstr>Wingdings</vt:lpstr>
      <vt:lpstr>Crop</vt:lpstr>
      <vt:lpstr>Request for Proposal 23-74487 HIV Dental Insurance  Indiana Department of Administration On Behalf Of  Indiana department of health  Pre-Proposal Conference    Christina Garcia IDOA/Procurement Division</vt:lpstr>
      <vt:lpstr>Agenda</vt:lpstr>
      <vt:lpstr>General Information</vt:lpstr>
      <vt:lpstr>Purpose of the RFP</vt:lpstr>
      <vt:lpstr>Term of Contract</vt:lpstr>
      <vt:lpstr>Key Dates</vt:lpstr>
      <vt:lpstr>Executive Summary (Part One Submission)</vt:lpstr>
      <vt:lpstr>Attestation Form (Part One Submission)</vt:lpstr>
      <vt:lpstr>Confidential Information</vt:lpstr>
      <vt:lpstr>Indiana Economic Impact Form (IEI)</vt:lpstr>
      <vt:lpstr>Business Proposal (Attachment E)</vt:lpstr>
      <vt:lpstr>Technical Proposal (Attachment F)</vt:lpstr>
      <vt:lpstr>Cost Proposal (Attachment D)</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Submission Requirements </vt:lpstr>
      <vt:lpstr>Optional Submission Forms/Documents </vt:lpstr>
      <vt:lpstr>Required Submission Forms/Documents </vt:lpstr>
      <vt:lpstr>Additional Information</vt:lpstr>
      <vt:lpstr>Questions </vt:lpstr>
      <vt:lpstr>                           Thank You! Christina Garcia Cgarcia@idoa.in.gov  Division Of Supplier Diversity mwbecompliance@idoa.in.gov  www.in.gov/idoa/mwbe/payaudit.htm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Garcia, Christina</cp:lastModifiedBy>
  <cp:revision>133</cp:revision>
  <dcterms:created xsi:type="dcterms:W3CDTF">2018-02-20T21:33:06Z</dcterms:created>
  <dcterms:modified xsi:type="dcterms:W3CDTF">2023-03-20T16:39:07Z</dcterms:modified>
</cp:coreProperties>
</file>